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70" r:id="rId6"/>
    <p:sldId id="277" r:id="rId7"/>
    <p:sldId id="280" r:id="rId8"/>
    <p:sldId id="305" r:id="rId9"/>
    <p:sldId id="307" r:id="rId10"/>
    <p:sldId id="308" r:id="rId11"/>
    <p:sldId id="309" r:id="rId12"/>
    <p:sldId id="310" r:id="rId13"/>
    <p:sldId id="304" r:id="rId14"/>
    <p:sldId id="283" r:id="rId15"/>
    <p:sldId id="285" r:id="rId16"/>
    <p:sldId id="287" r:id="rId17"/>
    <p:sldId id="301" r:id="rId18"/>
    <p:sldId id="291" r:id="rId19"/>
    <p:sldId id="288" r:id="rId20"/>
    <p:sldId id="289" r:id="rId21"/>
    <p:sldId id="290" r:id="rId22"/>
    <p:sldId id="292" r:id="rId23"/>
    <p:sldId id="294" r:id="rId24"/>
    <p:sldId id="286" r:id="rId25"/>
    <p:sldId id="300" r:id="rId26"/>
    <p:sldId id="302" r:id="rId27"/>
    <p:sldId id="303" r:id="rId28"/>
    <p:sldId id="299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FE2"/>
    <a:srgbClr val="02131E"/>
    <a:srgbClr val="9BB2CA"/>
    <a:srgbClr val="89A4E7"/>
    <a:srgbClr val="99A7EF"/>
    <a:srgbClr val="8FBAED"/>
    <a:srgbClr val="241647"/>
    <a:srgbClr val="134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2418" autoAdjust="0"/>
  </p:normalViewPr>
  <p:slideViewPr>
    <p:cSldViewPr>
      <p:cViewPr varScale="1">
        <p:scale>
          <a:sx n="91" d="100"/>
          <a:sy n="91" d="100"/>
        </p:scale>
        <p:origin x="1212" y="78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6D393-7E85-4A1A-8E42-F46F97DF2F3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85E64-DCFE-45E9-8407-91B9EF731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4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85E64-DCFE-45E9-8407-91B9EF731F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64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SGMA covers: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-98 percent of groundwater pumping (20 million acre-feet)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-83 percent of the population (25 million Californians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-88 percent of all irrigated acres (6.7 million acres)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layer on top of existing legislation and water rights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85E64-DCFE-45E9-8407-91B9EF731F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8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SGMA Round 1 funding: $152 Million</a:t>
            </a:r>
          </a:p>
          <a:p>
            <a:r>
              <a:rPr lang="en-US" dirty="0"/>
              <a:t>SGMA Round 2 funding: $187 million (originally planned to be $230 million)</a:t>
            </a:r>
          </a:p>
          <a:p>
            <a:r>
              <a:rPr lang="en-US" dirty="0"/>
              <a:t>Total: $339 million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85E64-DCFE-45E9-8407-91B9EF731F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42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120 </a:t>
            </a:r>
            <a:r>
              <a:rPr lang="en-US" dirty="0" err="1"/>
              <a:t>GSPs</a:t>
            </a:r>
            <a:r>
              <a:rPr lang="en-US" dirty="0"/>
              <a:t> submitted for 92 groundwater basins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85E64-DCFE-45E9-8407-91B9EF731F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34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85E64-DCFE-45E9-8407-91B9EF731F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72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4520-35F2-46A7-8769-8A1EDCD435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78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About 85% of Californians depend on groundwater for some portion of their water supply.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7DF71-238B-4A43-890C-46BF073BA54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97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California, Arkansas, Texas, Nebraska, and Idaho are the top 5 states for groundwater use. They are 17% of the area of the US and account for about 54% of national groundwater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85E64-DCFE-45E9-8407-91B9EF731F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32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85E64-DCFE-45E9-8407-91B9EF731F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33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85E64-DCFE-45E9-8407-91B9EF731F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09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85E64-DCFE-45E9-8407-91B9EF731F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69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New Mexico law does not recognize a hierarchy of uses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85E64-DCFE-45E9-8407-91B9EF731F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4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New Mexico law does not recognize a hierarchy of uses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85E64-DCFE-45E9-8407-91B9EF731F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24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85E64-DCFE-45E9-8407-91B9EF731F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6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- Customiza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0"/>
            <a:ext cx="8737600" cy="1828800"/>
          </a:xfrm>
        </p:spPr>
        <p:txBody>
          <a:bodyPr anchor="t"/>
          <a:lstStyle>
            <a:lvl1pPr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F547E-ECBC-4363-BFD8-EAC4C535E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"/>
            <a:ext cx="12192000" cy="57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4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01600" y="-76200"/>
            <a:ext cx="12395200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1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0960" y="-45720"/>
            <a:ext cx="12313920" cy="6949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46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ater 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4" y="0"/>
            <a:ext cx="1227666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41647"/>
                </a:solidFill>
              </a:defRPr>
            </a:lvl1pPr>
            <a:lvl2pPr>
              <a:defRPr>
                <a:solidFill>
                  <a:srgbClr val="241647"/>
                </a:solidFill>
              </a:defRPr>
            </a:lvl2pPr>
            <a:lvl3pPr>
              <a:defRPr>
                <a:solidFill>
                  <a:srgbClr val="241647"/>
                </a:solidFill>
              </a:defRPr>
            </a:lvl3pPr>
            <a:lvl4pPr>
              <a:defRPr>
                <a:solidFill>
                  <a:srgbClr val="241647"/>
                </a:solidFill>
              </a:defRPr>
            </a:lvl4pPr>
            <a:lvl5pPr>
              <a:defRPr>
                <a:solidFill>
                  <a:srgbClr val="24164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31" b="32214"/>
          <a:stretch/>
        </p:blipFill>
        <p:spPr>
          <a:xfrm>
            <a:off x="-42334" y="0"/>
            <a:ext cx="12377851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50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vironmental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41647"/>
                </a:solidFill>
              </a:defRPr>
            </a:lvl1pPr>
            <a:lvl2pPr>
              <a:defRPr>
                <a:solidFill>
                  <a:srgbClr val="241647"/>
                </a:solidFill>
              </a:defRPr>
            </a:lvl2pPr>
            <a:lvl3pPr>
              <a:defRPr>
                <a:solidFill>
                  <a:srgbClr val="241647"/>
                </a:solidFill>
              </a:defRPr>
            </a:lvl3pPr>
            <a:lvl4pPr>
              <a:defRPr>
                <a:solidFill>
                  <a:srgbClr val="241647"/>
                </a:solidFill>
              </a:defRPr>
            </a:lvl4pPr>
            <a:lvl5pPr>
              <a:defRPr>
                <a:solidFill>
                  <a:srgbClr val="24164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8" t="33742" r="-1448" b="58450"/>
          <a:stretch/>
        </p:blipFill>
        <p:spPr>
          <a:xfrm>
            <a:off x="-220134" y="254"/>
            <a:ext cx="12632267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10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pert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4" y="0"/>
            <a:ext cx="1227666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41647"/>
                </a:solidFill>
              </a:defRPr>
            </a:lvl1pPr>
            <a:lvl2pPr>
              <a:defRPr>
                <a:solidFill>
                  <a:srgbClr val="241647"/>
                </a:solidFill>
              </a:defRPr>
            </a:lvl2pPr>
            <a:lvl3pPr>
              <a:defRPr>
                <a:solidFill>
                  <a:srgbClr val="241647"/>
                </a:solidFill>
              </a:defRPr>
            </a:lvl3pPr>
            <a:lvl4pPr>
              <a:defRPr>
                <a:solidFill>
                  <a:srgbClr val="241647"/>
                </a:solidFill>
              </a:defRPr>
            </a:lvl4pPr>
            <a:lvl5pPr>
              <a:defRPr>
                <a:solidFill>
                  <a:srgbClr val="24164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19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il Testing &amp; Research 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41647"/>
                </a:solidFill>
              </a:defRPr>
            </a:lvl1pPr>
            <a:lvl2pPr>
              <a:defRPr>
                <a:solidFill>
                  <a:srgbClr val="241647"/>
                </a:solidFill>
              </a:defRPr>
            </a:lvl2pPr>
            <a:lvl3pPr>
              <a:defRPr>
                <a:solidFill>
                  <a:srgbClr val="241647"/>
                </a:solidFill>
              </a:defRPr>
            </a:lvl3pPr>
            <a:lvl4pPr>
              <a:defRPr>
                <a:solidFill>
                  <a:srgbClr val="241647"/>
                </a:solidFill>
              </a:defRPr>
            </a:lvl4pPr>
            <a:lvl5pPr>
              <a:defRPr>
                <a:solidFill>
                  <a:srgbClr val="24164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41128" r="4100" b="55243"/>
          <a:stretch/>
        </p:blipFill>
        <p:spPr>
          <a:xfrm>
            <a:off x="-152400" y="0"/>
            <a:ext cx="12365567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4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- Customizable Title,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/>
        </p:blipFill>
        <p:spPr>
          <a:xfrm>
            <a:off x="-83315" y="-45720"/>
            <a:ext cx="12358629" cy="5697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0"/>
            <a:ext cx="8737600" cy="1828800"/>
          </a:xfrm>
        </p:spPr>
        <p:txBody>
          <a:bodyPr anchor="t"/>
          <a:lstStyle>
            <a:lvl1pPr>
              <a:defRPr sz="3600" b="1" baseline="0">
                <a:solidFill>
                  <a:srgbClr val="02131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5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- Standard, Fix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3"/>
          <a:stretch/>
        </p:blipFill>
        <p:spPr>
          <a:xfrm>
            <a:off x="-162560" y="-91440"/>
            <a:ext cx="12517120" cy="57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5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41647"/>
                </a:solidFill>
              </a:defRPr>
            </a:lvl1pPr>
            <a:lvl2pPr>
              <a:defRPr>
                <a:solidFill>
                  <a:srgbClr val="241647"/>
                </a:solidFill>
              </a:defRPr>
            </a:lvl2pPr>
            <a:lvl3pPr>
              <a:defRPr>
                <a:solidFill>
                  <a:srgbClr val="241647"/>
                </a:solidFill>
              </a:defRPr>
            </a:lvl3pPr>
            <a:lvl4pPr>
              <a:defRPr>
                <a:solidFill>
                  <a:srgbClr val="241647"/>
                </a:solidFill>
              </a:defRPr>
            </a:lvl4pPr>
            <a:lvl5pPr>
              <a:defRPr>
                <a:solidFill>
                  <a:srgbClr val="24164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531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70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60546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385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2416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4164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 userDrawn="1"/>
        </p:nvGrpSpPr>
        <p:grpSpPr bwMode="auto">
          <a:xfrm>
            <a:off x="-60960" y="-45720"/>
            <a:ext cx="12313920" cy="6949440"/>
            <a:chOff x="-22860" y="0"/>
            <a:chExt cx="9189720" cy="6899957"/>
          </a:xfrm>
        </p:grpSpPr>
        <p:pic>
          <p:nvPicPr>
            <p:cNvPr id="4" name="Picture 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60" y="0"/>
              <a:ext cx="9189720" cy="408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15"/>
            <a:stretch>
              <a:fillRect/>
            </a:stretch>
          </p:blipFill>
          <p:spPr bwMode="auto">
            <a:xfrm>
              <a:off x="-22860" y="3571874"/>
              <a:ext cx="9189720" cy="3328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A3EC8-779A-487C-BAF5-5AB4865960D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9" y="6282010"/>
            <a:ext cx="2066611" cy="40233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533400"/>
            <a:ext cx="109728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9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6BA81B-A320-4727-A0CA-5BD90FAFC6E0}"/>
              </a:ext>
            </a:extLst>
          </p:cNvPr>
          <p:cNvCxnSpPr>
            <a:cxnSpLocks/>
          </p:cNvCxnSpPr>
          <p:nvPr userDrawn="1"/>
        </p:nvCxnSpPr>
        <p:spPr>
          <a:xfrm>
            <a:off x="2743200" y="6534930"/>
            <a:ext cx="8839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BA6813-6738-417E-B89D-FBD2B32E470D}"/>
              </a:ext>
            </a:extLst>
          </p:cNvPr>
          <p:cNvSpPr txBox="1"/>
          <p:nvPr userDrawn="1"/>
        </p:nvSpPr>
        <p:spPr>
          <a:xfrm>
            <a:off x="9753600" y="6511332"/>
            <a:ext cx="1905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rgbClr val="9BB2CA"/>
                </a:solidFill>
                <a:latin typeface="+mn-lt"/>
              </a:rPr>
              <a:t>https://www.dbstephens.com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12" r:id="rId2"/>
    <p:sldLayoutId id="2147483811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3" r:id="rId9"/>
    <p:sldLayoutId id="2147483813" r:id="rId10"/>
    <p:sldLayoutId id="2147483804" r:id="rId11"/>
    <p:sldLayoutId id="2147483805" r:id="rId12"/>
    <p:sldLayoutId id="2147483806" r:id="rId13"/>
    <p:sldLayoutId id="2147483807" r:id="rId14"/>
    <p:sldLayoutId id="2147483810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24164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41647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41647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41647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41647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2131E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2131E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2131E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2131E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24164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241647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241647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41647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24164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FBD566-BB59-48AD-900B-9AB084C3B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38400"/>
            <a:ext cx="12192000" cy="2743200"/>
          </a:xfrm>
        </p:spPr>
        <p:txBody>
          <a:bodyPr/>
          <a:lstStyle/>
          <a:p>
            <a:pPr algn="ctr"/>
            <a:r>
              <a:rPr lang="en-US" sz="3100" dirty="0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  <a:t>Groundwater Management in California:</a:t>
            </a:r>
            <a:br>
              <a:rPr lang="en-US" sz="3100" dirty="0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</a:br>
            <a:r>
              <a:rPr lang="en-US" sz="3100" dirty="0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  <a:t>State of Sustainable Groundwater Management Act Implementation</a:t>
            </a:r>
            <a:br>
              <a:rPr lang="en-US" sz="3200" dirty="0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</a:br>
            <a:br>
              <a:rPr lang="en-US" sz="3200" dirty="0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</a:br>
            <a:r>
              <a:rPr lang="en-US" sz="2400" dirty="0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  <a:t>Gus Tolley, PhD, PG (CA)</a:t>
            </a:r>
            <a:br>
              <a:rPr lang="en-US" sz="2400" dirty="0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</a:br>
            <a:r>
              <a:rPr lang="en-US" sz="2400" dirty="0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  <a:t>AWWA </a:t>
            </a:r>
            <a:r>
              <a:rPr lang="en-US" sz="2400" dirty="0" err="1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  <a:t>PNWS</a:t>
            </a:r>
            <a:r>
              <a:rPr lang="en-US" sz="2400" dirty="0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  <a:t> Conference</a:t>
            </a:r>
            <a:br>
              <a:rPr lang="en-US" sz="2400" dirty="0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</a:br>
            <a:r>
              <a:rPr lang="en-US" sz="2400" dirty="0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  <a:t>May 8, 2025</a:t>
            </a:r>
            <a:br>
              <a:rPr lang="en-US" sz="3800" dirty="0">
                <a:ln w="12700">
                  <a:solidFill>
                    <a:srgbClr val="02131E"/>
                  </a:solidFill>
                </a:ln>
                <a:latin typeface="Roboto" panose="02000000000000000000" pitchFamily="2" charset="0"/>
                <a:ea typeface="Roboto" panose="02000000000000000000" pitchFamily="2" charset="0"/>
                <a:cs typeface="Segoe UI Historic" panose="020B0502040204020203" pitchFamily="34" charset="0"/>
              </a:rPr>
            </a:br>
            <a:endParaRPr lang="en-US" sz="3800" dirty="0">
              <a:ln w="12700">
                <a:solidFill>
                  <a:srgbClr val="02131E"/>
                </a:solidFill>
              </a:ln>
              <a:latin typeface="Roboto" panose="02000000000000000000" pitchFamily="2" charset="0"/>
              <a:ea typeface="Roboto" panose="02000000000000000000" pitchFamily="2" charset="0"/>
              <a:cs typeface="Segoe UI Historic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ile:Map of California outline.svg - Wikimedia Commons">
            <a:extLst>
              <a:ext uri="{FF2B5EF4-FFF2-40B4-BE49-F238E27FC236}">
                <a16:creationId xmlns:a16="http://schemas.microsoft.com/office/drawing/2014/main" id="{D094B752-DA7B-4E60-BB50-FAFCD1C3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265077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0F2F4-6B2C-4F6E-8E50-1381F69E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1295400"/>
          </a:xfrm>
        </p:spPr>
        <p:txBody>
          <a:bodyPr/>
          <a:lstStyle/>
          <a:p>
            <a:r>
              <a:rPr lang="en-US" dirty="0"/>
              <a:t>How Does Groundwater Management Compare Across Western States?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A2D41-1AFD-4193-AACB-0F47BA7DDAFA}"/>
              </a:ext>
            </a:extLst>
          </p:cNvPr>
          <p:cNvSpPr txBox="1"/>
          <p:nvPr/>
        </p:nvSpPr>
        <p:spPr>
          <a:xfrm>
            <a:off x="152400" y="4035074"/>
            <a:ext cx="238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California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3205A-A63F-4FBC-AC13-7F44ACF187D4}"/>
              </a:ext>
            </a:extLst>
          </p:cNvPr>
          <p:cNvSpPr txBox="1"/>
          <p:nvPr/>
        </p:nvSpPr>
        <p:spPr>
          <a:xfrm>
            <a:off x="2971800" y="2310348"/>
            <a:ext cx="9220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Overlying groundwater rights are correlative (similar to riparian rights)</a:t>
            </a:r>
          </a:p>
          <a:p>
            <a:endParaRPr lang="en-US" sz="2400" dirty="0"/>
          </a:p>
          <a:p>
            <a:r>
              <a:rPr lang="en-US" sz="2400" dirty="0"/>
              <a:t>Non-overlying uses and public uses (e.g., municipalities) are appropriative</a:t>
            </a:r>
          </a:p>
          <a:p>
            <a:endParaRPr lang="en-US" sz="2400" dirty="0"/>
          </a:p>
          <a:p>
            <a:r>
              <a:rPr lang="en-US" sz="2400" dirty="0"/>
              <a:t>Prescriptive rights can be obtained against private entities if certain conditions are met</a:t>
            </a:r>
          </a:p>
          <a:p>
            <a:endParaRPr lang="en-US" sz="2400" dirty="0"/>
          </a:p>
          <a:p>
            <a:r>
              <a:rPr lang="en-US" sz="2400" dirty="0"/>
              <a:t>Extractions exceeding 2 AF/yr in most high-use basins are subject to SGMA since 2014 (2020/2022 in reality) or prior adjudication</a:t>
            </a:r>
          </a:p>
        </p:txBody>
      </p:sp>
    </p:spTree>
    <p:extLst>
      <p:ext uri="{BB962C8B-B14F-4D97-AF65-F5344CB8AC3E}">
        <p14:creationId xmlns:p14="http://schemas.microsoft.com/office/powerpoint/2010/main" val="19334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29895B-E004-4EF8-815B-EC3FBF37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8305800" cy="1447800"/>
          </a:xfrm>
        </p:spPr>
        <p:txBody>
          <a:bodyPr/>
          <a:lstStyle/>
          <a:p>
            <a:r>
              <a:rPr lang="en-US" dirty="0"/>
              <a:t>A Brief History of California Groundwater Regulation: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66116F-647B-4300-B093-15872FAC17F8}"/>
              </a:ext>
            </a:extLst>
          </p:cNvPr>
          <p:cNvSpPr txBox="1"/>
          <p:nvPr/>
        </p:nvSpPr>
        <p:spPr>
          <a:xfrm>
            <a:off x="838200" y="2590800"/>
            <a:ext cx="1036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1850: California granted statehood</a:t>
            </a:r>
          </a:p>
          <a:p>
            <a:endParaRPr lang="en-US" sz="3600" dirty="0"/>
          </a:p>
          <a:p>
            <a:r>
              <a:rPr lang="en-US" sz="3600" dirty="0"/>
              <a:t>1969: Porter Cologne Water Quality Control Act </a:t>
            </a:r>
          </a:p>
          <a:p>
            <a:endParaRPr lang="en-US" sz="3600" dirty="0"/>
          </a:p>
          <a:p>
            <a:r>
              <a:rPr lang="en-US" sz="3600" dirty="0"/>
              <a:t>2014: Sustainable Groundwater Management Act</a:t>
            </a:r>
          </a:p>
        </p:txBody>
      </p:sp>
      <p:pic>
        <p:nvPicPr>
          <p:cNvPr id="1026" name="Picture 2" descr="California Admission Day September 9, 1850">
            <a:extLst>
              <a:ext uri="{FF2B5EF4-FFF2-40B4-BE49-F238E27FC236}">
                <a16:creationId xmlns:a16="http://schemas.microsoft.com/office/drawing/2014/main" id="{B2F781CB-E87B-4E85-9DAA-486F8825A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2514600"/>
            <a:ext cx="12573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ifornia State Water Resources Control Board - Organizations - California  Open Data">
            <a:extLst>
              <a:ext uri="{FF2B5EF4-FFF2-40B4-BE49-F238E27FC236}">
                <a16:creationId xmlns:a16="http://schemas.microsoft.com/office/drawing/2014/main" id="{E2B3CF53-3ECE-4177-8A6F-E2E0D47C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3505200"/>
            <a:ext cx="142903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partment of Water Resources (DWR) | CA.gov">
            <a:extLst>
              <a:ext uri="{FF2B5EF4-FFF2-40B4-BE49-F238E27FC236}">
                <a16:creationId xmlns:a16="http://schemas.microsoft.com/office/drawing/2014/main" id="{D2B5155E-0CCB-4F99-AC8E-7432B036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472440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48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9EBD2-7325-4749-80BA-A54D19C3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33400"/>
            <a:ext cx="11734800" cy="1447800"/>
          </a:xfrm>
        </p:spPr>
        <p:txBody>
          <a:bodyPr/>
          <a:lstStyle/>
          <a:p>
            <a:r>
              <a:rPr lang="en-US" dirty="0"/>
              <a:t>Until (relatively) recently, California groundwater pumping was only regulated by the courts.</a:t>
            </a:r>
          </a:p>
        </p:txBody>
      </p:sp>
      <p:pic>
        <p:nvPicPr>
          <p:cNvPr id="4" name="Picture 2" descr="https://clarkfork.org/wp-content/uploads/2015/07/Water-is-For-Fighting.jpg">
            <a:extLst>
              <a:ext uri="{FF2B5EF4-FFF2-40B4-BE49-F238E27FC236}">
                <a16:creationId xmlns:a16="http://schemas.microsoft.com/office/drawing/2014/main" id="{F99DECD2-8964-4B3B-A02F-08F8AD1B4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67000"/>
            <a:ext cx="4211585" cy="276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roundwater in California - Public Policy Institute of California">
            <a:extLst>
              <a:ext uri="{FF2B5EF4-FFF2-40B4-BE49-F238E27FC236}">
                <a16:creationId xmlns:a16="http://schemas.microsoft.com/office/drawing/2014/main" id="{6C834BD5-1C87-4691-B219-431E8199A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2"/>
          <a:stretch/>
        </p:blipFill>
        <p:spPr bwMode="auto">
          <a:xfrm>
            <a:off x="65618" y="3153182"/>
            <a:ext cx="3441707" cy="202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07E9021-0C47-40E9-85EF-E38A56A6FD0F}"/>
              </a:ext>
            </a:extLst>
          </p:cNvPr>
          <p:cNvSpPr/>
          <p:nvPr/>
        </p:nvSpPr>
        <p:spPr>
          <a:xfrm rot="1251067">
            <a:off x="1326837" y="3890056"/>
            <a:ext cx="2150053" cy="5546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FB967C1-A245-4F0E-800A-38C807AB1AAF}"/>
              </a:ext>
            </a:extLst>
          </p:cNvPr>
          <p:cNvSpPr/>
          <p:nvPr/>
        </p:nvSpPr>
        <p:spPr>
          <a:xfrm>
            <a:off x="3568174" y="3886200"/>
            <a:ext cx="685800" cy="33969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21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EC0A2C6-EA26-425C-88F1-BD4AFEE2812E}"/>
              </a:ext>
            </a:extLst>
          </p:cNvPr>
          <p:cNvSpPr/>
          <p:nvPr/>
        </p:nvSpPr>
        <p:spPr>
          <a:xfrm>
            <a:off x="8707385" y="3886200"/>
            <a:ext cx="685800" cy="33969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21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01FD44-66DB-496B-8866-5686B766FC7C}"/>
              </a:ext>
            </a:extLst>
          </p:cNvPr>
          <p:cNvSpPr txBox="1"/>
          <p:nvPr/>
        </p:nvSpPr>
        <p:spPr>
          <a:xfrm>
            <a:off x="8919063" y="59436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Adjudication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2BE3F2-052D-458B-882E-6C99449408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1624632"/>
            <a:ext cx="3200400" cy="452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9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1502-83F8-442D-BAAF-5E57C59B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14403"/>
            <a:ext cx="11506200" cy="884238"/>
          </a:xfrm>
        </p:spPr>
        <p:txBody>
          <a:bodyPr/>
          <a:lstStyle/>
          <a:p>
            <a:r>
              <a:rPr lang="en-US" sz="4000" dirty="0"/>
              <a:t>Sustainable Groundwater Management Act (SGMA)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C470CE-B326-41C5-B837-FCBB3436669C}"/>
              </a:ext>
            </a:extLst>
          </p:cNvPr>
          <p:cNvSpPr txBox="1"/>
          <p:nvPr/>
        </p:nvSpPr>
        <p:spPr>
          <a:xfrm>
            <a:off x="5181600" y="3558822"/>
            <a:ext cx="6499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260</a:t>
            </a:r>
            <a:r>
              <a:rPr lang="en-US" sz="3600" dirty="0"/>
              <a:t> Groundwater Sustainability Agencies (GSAs) were formed in 94 groundwater basins.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1E81A8-029C-4B06-916E-E61845878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757965"/>
            <a:ext cx="7508073" cy="1357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DC0146-169E-4A10-9D0A-51BF118233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79142"/>
            <a:ext cx="3789909" cy="535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9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63D5-3F46-4478-8524-A6F4A213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Local(</a:t>
            </a:r>
            <a:r>
              <a:rPr lang="en-US" dirty="0" err="1"/>
              <a:t>ish</a:t>
            </a:r>
            <a:r>
              <a:rPr lang="en-US" dirty="0"/>
              <a:t>) Control with a State backstop.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C7D262-4F19-4223-BCFD-8C4383E89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82" y="3395533"/>
            <a:ext cx="952717" cy="2890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A67E53-88F4-4A43-9914-8D0BF72528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6" y="3684573"/>
            <a:ext cx="706058" cy="425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07F928-EEAD-4A9F-A277-FE2C00C01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1" y="3422242"/>
            <a:ext cx="1082633" cy="185105"/>
          </a:xfrm>
          <a:prstGeom prst="rect">
            <a:avLst/>
          </a:prstGeom>
        </p:spPr>
      </p:pic>
      <p:pic>
        <p:nvPicPr>
          <p:cNvPr id="1026" name="Picture 2" descr="Siskiyou County boards have vacancies. Here's how you can apply">
            <a:extLst>
              <a:ext uri="{FF2B5EF4-FFF2-40B4-BE49-F238E27FC236}">
                <a16:creationId xmlns:a16="http://schemas.microsoft.com/office/drawing/2014/main" id="{EFBF5A74-B1E8-448D-B266-319D54F7C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t="7105" r="24545" b="11394"/>
          <a:stretch/>
        </p:blipFill>
        <p:spPr bwMode="auto">
          <a:xfrm>
            <a:off x="2788253" y="3276600"/>
            <a:ext cx="542195" cy="50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D17DBF-DA57-463E-909F-2EF206D693AA}"/>
              </a:ext>
            </a:extLst>
          </p:cNvPr>
          <p:cNvSpPr txBox="1"/>
          <p:nvPr/>
        </p:nvSpPr>
        <p:spPr>
          <a:xfrm>
            <a:off x="260868" y="1495623"/>
            <a:ext cx="35201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Groundwater Sustainability Agency</a:t>
            </a:r>
          </a:p>
          <a:p>
            <a:pPr algn="ctr"/>
            <a:r>
              <a:rPr lang="en-US" sz="2800" b="1" dirty="0"/>
              <a:t>(GSA)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BB8268-C9EB-4C51-97FF-B537975DD1C8}"/>
              </a:ext>
            </a:extLst>
          </p:cNvPr>
          <p:cNvSpPr txBox="1"/>
          <p:nvPr/>
        </p:nvSpPr>
        <p:spPr>
          <a:xfrm>
            <a:off x="4532570" y="1539348"/>
            <a:ext cx="3126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Department of Water Resources</a:t>
            </a:r>
          </a:p>
        </p:txBody>
      </p:sp>
      <p:pic>
        <p:nvPicPr>
          <p:cNvPr id="1032" name="Picture 8" descr="Official/Player Communication Influences Conduct - Referee.com">
            <a:extLst>
              <a:ext uri="{FF2B5EF4-FFF2-40B4-BE49-F238E27FC236}">
                <a16:creationId xmlns:a16="http://schemas.microsoft.com/office/drawing/2014/main" id="{14D01C4B-F0D9-4B7E-BEA4-B30EA46A6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79" y="2696373"/>
            <a:ext cx="2945392" cy="196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D69A65-1E18-4B18-ABBE-B8740D1C9B05}"/>
              </a:ext>
            </a:extLst>
          </p:cNvPr>
          <p:cNvCxnSpPr/>
          <p:nvPr/>
        </p:nvCxnSpPr>
        <p:spPr>
          <a:xfrm>
            <a:off x="4114800" y="1642620"/>
            <a:ext cx="0" cy="472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08841C-B6E6-4515-B6EF-4CD155A475DD}"/>
              </a:ext>
            </a:extLst>
          </p:cNvPr>
          <p:cNvCxnSpPr/>
          <p:nvPr/>
        </p:nvCxnSpPr>
        <p:spPr>
          <a:xfrm>
            <a:off x="8058912" y="1615107"/>
            <a:ext cx="0" cy="472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Eastern Municipal Water District of Southern California - Wikipedia">
            <a:extLst>
              <a:ext uri="{FF2B5EF4-FFF2-40B4-BE49-F238E27FC236}">
                <a16:creationId xmlns:a16="http://schemas.microsoft.com/office/drawing/2014/main" id="{AE897C20-4C42-4A9C-87DC-96424A4E0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48" y="3313868"/>
            <a:ext cx="534513" cy="40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Yolo County Flood Control &amp; Water Conservation District - Effective Water  Resource Management">
            <a:extLst>
              <a:ext uri="{FF2B5EF4-FFF2-40B4-BE49-F238E27FC236}">
                <a16:creationId xmlns:a16="http://schemas.microsoft.com/office/drawing/2014/main" id="{AC97EE69-1DA9-4140-9985-A67A222DD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656" y="3775856"/>
            <a:ext cx="814384" cy="33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ntact Information — RD1500">
            <a:extLst>
              <a:ext uri="{FF2B5EF4-FFF2-40B4-BE49-F238E27FC236}">
                <a16:creationId xmlns:a16="http://schemas.microsoft.com/office/drawing/2014/main" id="{897C2338-9B63-4EB3-906F-B76447BE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72" y="3749678"/>
            <a:ext cx="425047" cy="42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GA">
            <a:extLst>
              <a:ext uri="{FF2B5EF4-FFF2-40B4-BE49-F238E27FC236}">
                <a16:creationId xmlns:a16="http://schemas.microsoft.com/office/drawing/2014/main" id="{36C8A4BC-411B-449E-B244-86297B01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67831"/>
            <a:ext cx="552210" cy="22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iscovery Bay, California (U.S.)">
            <a:extLst>
              <a:ext uri="{FF2B5EF4-FFF2-40B4-BE49-F238E27FC236}">
                <a16:creationId xmlns:a16="http://schemas.microsoft.com/office/drawing/2014/main" id="{DD9FEB32-72EE-4F42-924C-FB4100617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7" t="4695" r="22767" b="7375"/>
          <a:stretch/>
        </p:blipFill>
        <p:spPr bwMode="auto">
          <a:xfrm>
            <a:off x="3559384" y="3763585"/>
            <a:ext cx="411126" cy="40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863E04-8FE6-4B1F-82F6-EFB796651EF5}"/>
              </a:ext>
            </a:extLst>
          </p:cNvPr>
          <p:cNvSpPr txBox="1"/>
          <p:nvPr/>
        </p:nvSpPr>
        <p:spPr>
          <a:xfrm>
            <a:off x="-152799" y="4766335"/>
            <a:ext cx="4347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Develop and implement Groundwater Sustainability Plan</a:t>
            </a:r>
          </a:p>
          <a:p>
            <a:pPr algn="ctr"/>
            <a:r>
              <a:rPr lang="en-US" sz="2200" b="1" dirty="0"/>
              <a:t>(GSP)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D341B0-04E5-4CC8-880E-27A84EF21F9E}"/>
              </a:ext>
            </a:extLst>
          </p:cNvPr>
          <p:cNvSpPr txBox="1"/>
          <p:nvPr/>
        </p:nvSpPr>
        <p:spPr>
          <a:xfrm>
            <a:off x="3922273" y="4822151"/>
            <a:ext cx="4347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Review and approve </a:t>
            </a:r>
            <a:r>
              <a:rPr lang="en-US" sz="2200" b="1" dirty="0" err="1"/>
              <a:t>GSPs</a:t>
            </a:r>
            <a:endParaRPr lang="en-US" sz="2200" b="1" dirty="0"/>
          </a:p>
          <a:p>
            <a:pPr algn="ctr"/>
            <a:r>
              <a:rPr lang="en-US" sz="2200" b="1" dirty="0"/>
              <a:t>Provide technical guidance</a:t>
            </a:r>
          </a:p>
          <a:p>
            <a:pPr algn="ctr"/>
            <a:r>
              <a:rPr lang="en-US" sz="2200" b="1" dirty="0"/>
              <a:t>Administer financial assistance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7032BC-05B4-4D9E-A9ED-85172FFDF1EC}"/>
              </a:ext>
            </a:extLst>
          </p:cNvPr>
          <p:cNvSpPr txBox="1"/>
          <p:nvPr/>
        </p:nvSpPr>
        <p:spPr>
          <a:xfrm>
            <a:off x="8411011" y="1615107"/>
            <a:ext cx="352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State Water Board</a:t>
            </a:r>
          </a:p>
        </p:txBody>
      </p:sp>
      <p:pic>
        <p:nvPicPr>
          <p:cNvPr id="1052" name="Picture 28" descr="Bad Cop | Villains Wiki | Fandom">
            <a:extLst>
              <a:ext uri="{FF2B5EF4-FFF2-40B4-BE49-F238E27FC236}">
                <a16:creationId xmlns:a16="http://schemas.microsoft.com/office/drawing/2014/main" id="{FA46D075-C4E4-4BF5-9FE6-2A3F83235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38" y="2226214"/>
            <a:ext cx="1865289" cy="247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CB73E79-B2EA-4A5E-8916-B9202C60CE8E}"/>
              </a:ext>
            </a:extLst>
          </p:cNvPr>
          <p:cNvSpPr txBox="1"/>
          <p:nvPr/>
        </p:nvSpPr>
        <p:spPr>
          <a:xfrm>
            <a:off x="7991855" y="4722722"/>
            <a:ext cx="43474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Holds probationary meetings for basins without approved </a:t>
            </a:r>
            <a:r>
              <a:rPr lang="en-US" sz="2200" b="1" dirty="0" err="1"/>
              <a:t>GSPs</a:t>
            </a:r>
            <a:endParaRPr lang="en-US" sz="2200" b="1" dirty="0"/>
          </a:p>
          <a:p>
            <a:pPr algn="ctr"/>
            <a:r>
              <a:rPr lang="en-US" sz="2200" b="1" dirty="0"/>
              <a:t>Develops interim </a:t>
            </a:r>
            <a:r>
              <a:rPr lang="en-US" sz="2200" b="1" dirty="0" err="1"/>
              <a:t>GSPs</a:t>
            </a:r>
            <a:r>
              <a:rPr lang="en-US" sz="2200" b="1" dirty="0"/>
              <a:t> for basins that cannot get out of probation</a:t>
            </a:r>
          </a:p>
        </p:txBody>
      </p:sp>
    </p:spTree>
    <p:extLst>
      <p:ext uri="{BB962C8B-B14F-4D97-AF65-F5344CB8AC3E}">
        <p14:creationId xmlns:p14="http://schemas.microsoft.com/office/powerpoint/2010/main" val="42052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7" grpId="0"/>
      <p:bldP spid="28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BB4FC-C16D-4F13-83E5-02D93EC4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399"/>
            <a:ext cx="9753600" cy="1295401"/>
          </a:xfrm>
        </p:spPr>
        <p:txBody>
          <a:bodyPr/>
          <a:lstStyle/>
          <a:p>
            <a:r>
              <a:rPr lang="en-US" dirty="0"/>
              <a:t>SGMA requires an attempt to quantify sustainability.</a:t>
            </a:r>
          </a:p>
        </p:txBody>
      </p:sp>
      <p:pic>
        <p:nvPicPr>
          <p:cNvPr id="6146" name="Picture 2" descr="SGMA implementation: An overview of the draft groundwater sustainability  plan and alternatives regulation, and summary of comments received to date  – MAVEN'S NOTEBOOK | Water news">
            <a:extLst>
              <a:ext uri="{FF2B5EF4-FFF2-40B4-BE49-F238E27FC236}">
                <a16:creationId xmlns:a16="http://schemas.microsoft.com/office/drawing/2014/main" id="{C7B9829D-EC22-4D37-8975-0C589307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746631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F09596-ED60-4C25-92B7-E92BE995160B}"/>
              </a:ext>
            </a:extLst>
          </p:cNvPr>
          <p:cNvSpPr txBox="1"/>
          <p:nvPr/>
        </p:nvSpPr>
        <p:spPr>
          <a:xfrm>
            <a:off x="7986253" y="2010697"/>
            <a:ext cx="39771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 = Measurable Objective</a:t>
            </a:r>
          </a:p>
          <a:p>
            <a:endParaRPr lang="en-US" sz="2400" b="1" dirty="0"/>
          </a:p>
          <a:p>
            <a:r>
              <a:rPr lang="en-US" sz="2400" b="1" dirty="0"/>
              <a:t>MT = Minimum Threshold</a:t>
            </a:r>
          </a:p>
          <a:p>
            <a:endParaRPr lang="en-US" sz="2400" b="1" dirty="0"/>
          </a:p>
          <a:p>
            <a:r>
              <a:rPr lang="en-US" sz="2400" b="1" dirty="0"/>
              <a:t>Sustainable Management Criteria (SMCs)*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BC245D-6F46-4D24-9AC5-5B6B571CF2CD}"/>
              </a:ext>
            </a:extLst>
          </p:cNvPr>
          <p:cNvSpPr txBox="1"/>
          <p:nvPr/>
        </p:nvSpPr>
        <p:spPr>
          <a:xfrm>
            <a:off x="8055078" y="46482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*Well or location specific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869FF-435F-4A01-9608-2B0AE67D38AE}"/>
              </a:ext>
            </a:extLst>
          </p:cNvPr>
          <p:cNvSpPr txBox="1"/>
          <p:nvPr/>
        </p:nvSpPr>
        <p:spPr>
          <a:xfrm>
            <a:off x="2962877" y="1981200"/>
            <a:ext cx="2456247" cy="369332"/>
          </a:xfrm>
          <a:prstGeom prst="rect">
            <a:avLst/>
          </a:prstGeom>
          <a:solidFill>
            <a:srgbClr val="F1EF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“Undesirable Results”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B801D-E98D-4F21-8105-09AB248A6F3D}"/>
              </a:ext>
            </a:extLst>
          </p:cNvPr>
          <p:cNvSpPr txBox="1"/>
          <p:nvPr/>
        </p:nvSpPr>
        <p:spPr>
          <a:xfrm>
            <a:off x="8055078" y="5333623"/>
            <a:ext cx="3657600" cy="95410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Prevent significant </a:t>
            </a:r>
            <a:r>
              <a:rPr lang="en-US" sz="2800" b="1" i="1" u="sng" dirty="0">
                <a:solidFill>
                  <a:srgbClr val="FF0000"/>
                </a:solidFill>
              </a:rPr>
              <a:t>and</a:t>
            </a:r>
            <a:r>
              <a:rPr lang="en-US" sz="2800" i="1" dirty="0">
                <a:solidFill>
                  <a:srgbClr val="FF0000"/>
                </a:solidFill>
              </a:rPr>
              <a:t> unreasonable impacts</a:t>
            </a:r>
          </a:p>
        </p:txBody>
      </p:sp>
    </p:spTree>
    <p:extLst>
      <p:ext uri="{BB962C8B-B14F-4D97-AF65-F5344CB8AC3E}">
        <p14:creationId xmlns:p14="http://schemas.microsoft.com/office/powerpoint/2010/main" val="303516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roundwater in California - Public Policy Institute of California">
            <a:extLst>
              <a:ext uri="{FF2B5EF4-FFF2-40B4-BE49-F238E27FC236}">
                <a16:creationId xmlns:a16="http://schemas.microsoft.com/office/drawing/2014/main" id="{74574768-FB62-41F8-B7D0-77A488FA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8344578" cy="381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08E00-0FE3-4DA5-A403-AB5F81CB1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505200"/>
            <a:ext cx="1828804" cy="18501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682554-9AD8-4DEA-968C-5D8BDC46D3C1}"/>
              </a:ext>
            </a:extLst>
          </p:cNvPr>
          <p:cNvSpPr/>
          <p:nvPr/>
        </p:nvSpPr>
        <p:spPr>
          <a:xfrm>
            <a:off x="3048000" y="605288"/>
            <a:ext cx="5967366" cy="175691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D2C3CD-929D-4BC3-BBF0-7B078C4FB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7" y="685800"/>
            <a:ext cx="8429207" cy="152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6508E9-12CF-4D77-B3B6-3AC5C663565C}"/>
              </a:ext>
            </a:extLst>
          </p:cNvPr>
          <p:cNvSpPr/>
          <p:nvPr/>
        </p:nvSpPr>
        <p:spPr>
          <a:xfrm>
            <a:off x="3048000" y="685800"/>
            <a:ext cx="5638804" cy="1524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03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EBCD88-B8EB-40EA-AB49-60B3AAD7E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6043448" cy="3505200"/>
          </a:xfrm>
          <a:prstGeom prst="rect">
            <a:avLst/>
          </a:prstGeom>
        </p:spPr>
      </p:pic>
      <p:pic>
        <p:nvPicPr>
          <p:cNvPr id="5124" name="Picture 4" descr="Soquel Creek Water District, CA - Photo Gallery">
            <a:extLst>
              <a:ext uri="{FF2B5EF4-FFF2-40B4-BE49-F238E27FC236}">
                <a16:creationId xmlns:a16="http://schemas.microsoft.com/office/drawing/2014/main" id="{14DCD7D9-D01B-432E-8B2E-34F4A642E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"/>
          <a:stretch/>
        </p:blipFill>
        <p:spPr bwMode="auto">
          <a:xfrm>
            <a:off x="8792893" y="682170"/>
            <a:ext cx="3399107" cy="571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516812-C241-440C-A8D0-A9AE0F14F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7" y="685800"/>
            <a:ext cx="8429207" cy="1524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B518B8-F902-4380-AE05-C2BD10CF009A}"/>
              </a:ext>
            </a:extLst>
          </p:cNvPr>
          <p:cNvSpPr/>
          <p:nvPr/>
        </p:nvSpPr>
        <p:spPr>
          <a:xfrm>
            <a:off x="4419600" y="685800"/>
            <a:ext cx="4267204" cy="1524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9FD7-541E-4562-8C8A-8E20880D7E48}"/>
              </a:ext>
            </a:extLst>
          </p:cNvPr>
          <p:cNvSpPr/>
          <p:nvPr/>
        </p:nvSpPr>
        <p:spPr>
          <a:xfrm>
            <a:off x="257597" y="685800"/>
            <a:ext cx="2866603" cy="1524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58B8879-A73A-40F8-8236-C994C1712AC8}"/>
                  </a:ext>
                </a:extLst>
              </p:cNvPr>
              <p:cNvSpPr txBox="1"/>
              <p:nvPr/>
            </p:nvSpPr>
            <p:spPr>
              <a:xfrm>
                <a:off x="6624788" y="2735016"/>
                <a:ext cx="2161489" cy="792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58B8879-A73A-40F8-8236-C994C1712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788" y="2735016"/>
                <a:ext cx="2161489" cy="7922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3384DD-E7EC-44EA-A84F-A829E1401534}"/>
                  </a:ext>
                </a:extLst>
              </p:cNvPr>
              <p:cNvSpPr txBox="1"/>
              <p:nvPr/>
            </p:nvSpPr>
            <p:spPr>
              <a:xfrm>
                <a:off x="7086600" y="4724400"/>
                <a:ext cx="139217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3384DD-E7EC-44EA-A84F-A829E1401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4724400"/>
                <a:ext cx="139217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234E9A9F-250A-446F-B5BB-59A15C411074}"/>
              </a:ext>
            </a:extLst>
          </p:cNvPr>
          <p:cNvSpPr/>
          <p:nvPr/>
        </p:nvSpPr>
        <p:spPr>
          <a:xfrm rot="5400000">
            <a:off x="7439787" y="3955995"/>
            <a:ext cx="685800" cy="33969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21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C12C49-ED84-4702-9721-4A84AFD28992}"/>
              </a:ext>
            </a:extLst>
          </p:cNvPr>
          <p:cNvCxnSpPr>
            <a:cxnSpLocks/>
          </p:cNvCxnSpPr>
          <p:nvPr/>
        </p:nvCxnSpPr>
        <p:spPr>
          <a:xfrm>
            <a:off x="1600200" y="3962400"/>
            <a:ext cx="0" cy="119288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567947-DA2F-4DD4-8338-FDFDF624BC3E}"/>
              </a:ext>
            </a:extLst>
          </p:cNvPr>
          <p:cNvCxnSpPr>
            <a:cxnSpLocks/>
          </p:cNvCxnSpPr>
          <p:nvPr/>
        </p:nvCxnSpPr>
        <p:spPr>
          <a:xfrm>
            <a:off x="1600200" y="3733800"/>
            <a:ext cx="0" cy="208774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ACF601-F1EA-45D9-A5D5-BDB1DCA0EC8C}"/>
              </a:ext>
            </a:extLst>
          </p:cNvPr>
          <p:cNvCxnSpPr/>
          <p:nvPr/>
        </p:nvCxnSpPr>
        <p:spPr>
          <a:xfrm flipH="1">
            <a:off x="457200" y="3962400"/>
            <a:ext cx="36576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664D7FC-36B4-4722-97D0-5DB771D3E7C0}"/>
              </a:ext>
            </a:extLst>
          </p:cNvPr>
          <p:cNvSpPr txBox="1"/>
          <p:nvPr/>
        </p:nvSpPr>
        <p:spPr>
          <a:xfrm>
            <a:off x="1574394" y="3647687"/>
            <a:ext cx="48300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C4ABA6-3946-46B9-8D54-0A89D26EA97E}"/>
              </a:ext>
            </a:extLst>
          </p:cNvPr>
          <p:cNvSpPr txBox="1"/>
          <p:nvPr/>
        </p:nvSpPr>
        <p:spPr>
          <a:xfrm>
            <a:off x="1591332" y="4257287"/>
            <a:ext cx="48300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52326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312258-C700-421E-9889-FBFCEFE2C13E}"/>
              </a:ext>
            </a:extLst>
          </p:cNvPr>
          <p:cNvSpPr txBox="1"/>
          <p:nvPr/>
        </p:nvSpPr>
        <p:spPr>
          <a:xfrm>
            <a:off x="685800" y="3124200"/>
            <a:ext cx="1127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Don’t make existing problems any worse...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C444A4-797D-4404-AF58-1332C82F4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7" y="685800"/>
            <a:ext cx="8429207" cy="152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44CD12-BF4F-40CC-8D7F-A6BE3113BDEB}"/>
              </a:ext>
            </a:extLst>
          </p:cNvPr>
          <p:cNvSpPr/>
          <p:nvPr/>
        </p:nvSpPr>
        <p:spPr>
          <a:xfrm>
            <a:off x="5943600" y="685800"/>
            <a:ext cx="2743204" cy="1524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9A4EC-F2F4-4D6F-AF16-8F06CE60F4F0}"/>
              </a:ext>
            </a:extLst>
          </p:cNvPr>
          <p:cNvSpPr/>
          <p:nvPr/>
        </p:nvSpPr>
        <p:spPr>
          <a:xfrm>
            <a:off x="204997" y="685800"/>
            <a:ext cx="4267204" cy="1524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9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E83E7B-43BD-40B7-A767-85D35112C9C0}"/>
              </a:ext>
            </a:extLst>
          </p:cNvPr>
          <p:cNvGrpSpPr/>
          <p:nvPr/>
        </p:nvGrpSpPr>
        <p:grpSpPr>
          <a:xfrm>
            <a:off x="7696201" y="609600"/>
            <a:ext cx="4397288" cy="5867400"/>
            <a:chOff x="8153400" y="3054933"/>
            <a:chExt cx="3935231" cy="5250867"/>
          </a:xfrm>
        </p:grpSpPr>
        <p:pic>
          <p:nvPicPr>
            <p:cNvPr id="8200" name="Picture 8" descr="Aquifer Compaction | U.S. Geological Survey">
              <a:extLst>
                <a:ext uri="{FF2B5EF4-FFF2-40B4-BE49-F238E27FC236}">
                  <a16:creationId xmlns:a16="http://schemas.microsoft.com/office/drawing/2014/main" id="{432966F1-6FC6-4A38-BD8E-6BB7557B4F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4" t="4164" r="35541" b="3011"/>
            <a:stretch/>
          </p:blipFill>
          <p:spPr bwMode="auto">
            <a:xfrm>
              <a:off x="8382000" y="3054933"/>
              <a:ext cx="3706631" cy="5250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5B63786-168E-4131-88A3-B43221FEDC62}"/>
                </a:ext>
              </a:extLst>
            </p:cNvPr>
            <p:cNvSpPr/>
            <p:nvPr/>
          </p:nvSpPr>
          <p:spPr>
            <a:xfrm>
              <a:off x="8153400" y="3352800"/>
              <a:ext cx="685800" cy="1295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2C444A4-797D-4404-AF58-1332C82F4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7" y="685800"/>
            <a:ext cx="8429207" cy="152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44CD12-BF4F-40CC-8D7F-A6BE3113BDEB}"/>
              </a:ext>
            </a:extLst>
          </p:cNvPr>
          <p:cNvSpPr/>
          <p:nvPr/>
        </p:nvSpPr>
        <p:spPr>
          <a:xfrm>
            <a:off x="7239000" y="685800"/>
            <a:ext cx="1447804" cy="1524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9A4EC-F2F4-4D6F-AF16-8F06CE60F4F0}"/>
              </a:ext>
            </a:extLst>
          </p:cNvPr>
          <p:cNvSpPr/>
          <p:nvPr/>
        </p:nvSpPr>
        <p:spPr>
          <a:xfrm>
            <a:off x="204996" y="685800"/>
            <a:ext cx="5738603" cy="1524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Location of maximum land subsidence in U.S. Levels at 1925 and 1977. | U.S.  Geological Survey">
            <a:extLst>
              <a:ext uri="{FF2B5EF4-FFF2-40B4-BE49-F238E27FC236}">
                <a16:creationId xmlns:a16="http://schemas.microsoft.com/office/drawing/2014/main" id="{5B3C127D-FF5A-4974-9AB3-D94D92A06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68832"/>
            <a:ext cx="1600200" cy="390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and Subsidence near El Nido, CA | U.S. Geological Survey">
            <a:extLst>
              <a:ext uri="{FF2B5EF4-FFF2-40B4-BE49-F238E27FC236}">
                <a16:creationId xmlns:a16="http://schemas.microsoft.com/office/drawing/2014/main" id="{69F87E51-CA73-4DB1-B022-A2713DB2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0" y="2268832"/>
            <a:ext cx="5196361" cy="389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94AC4E-61C4-43FC-A463-1058E8083E65}"/>
              </a:ext>
            </a:extLst>
          </p:cNvPr>
          <p:cNvSpPr/>
          <p:nvPr/>
        </p:nvSpPr>
        <p:spPr>
          <a:xfrm>
            <a:off x="7772401" y="6342359"/>
            <a:ext cx="26164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https://www.usgs.gov/media/images/aquifer-compaction</a:t>
            </a:r>
          </a:p>
        </p:txBody>
      </p:sp>
    </p:spTree>
    <p:extLst>
      <p:ext uri="{BB962C8B-B14F-4D97-AF65-F5344CB8AC3E}">
        <p14:creationId xmlns:p14="http://schemas.microsoft.com/office/powerpoint/2010/main" val="159159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66D856-0322-1646-B761-CF988E079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41" y="3014853"/>
            <a:ext cx="2313637" cy="19147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7A8E96-D721-3844-8917-285D5B5618E0}"/>
              </a:ext>
            </a:extLst>
          </p:cNvPr>
          <p:cNvSpPr/>
          <p:nvPr/>
        </p:nvSpPr>
        <p:spPr>
          <a:xfrm>
            <a:off x="228600" y="2667000"/>
            <a:ext cx="3157539" cy="2590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9EAD4E-9C71-7B41-8615-082D24E62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214" y="2861426"/>
            <a:ext cx="1229422" cy="22019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6C9E3B-2D13-8540-9707-3B419454C30C}"/>
              </a:ext>
            </a:extLst>
          </p:cNvPr>
          <p:cNvSpPr txBox="1"/>
          <p:nvPr/>
        </p:nvSpPr>
        <p:spPr>
          <a:xfrm>
            <a:off x="4571958" y="2694948"/>
            <a:ext cx="29383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Bradley Hand ITC" panose="03070402050302030203" pitchFamily="66" charset="0"/>
                <a:cs typeface="Bradley Hand ITC" panose="020F0502020204030204" pitchFamily="34" charset="0"/>
              </a:rPr>
              <a:t>I have no information about this part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078749F-3D6E-2A4C-A9E4-2DBD013EAFE2}"/>
              </a:ext>
            </a:extLst>
          </p:cNvPr>
          <p:cNvSpPr/>
          <p:nvPr/>
        </p:nvSpPr>
        <p:spPr>
          <a:xfrm>
            <a:off x="3541311" y="3674557"/>
            <a:ext cx="765894" cy="38294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21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54BBBC1-BA91-A54D-8754-3056053F46DE}"/>
              </a:ext>
            </a:extLst>
          </p:cNvPr>
          <p:cNvSpPr/>
          <p:nvPr/>
        </p:nvSpPr>
        <p:spPr>
          <a:xfrm>
            <a:off x="7775089" y="3674557"/>
            <a:ext cx="765894" cy="38294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21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7A8E96-D721-3844-8917-285D5B5618E0}"/>
              </a:ext>
            </a:extLst>
          </p:cNvPr>
          <p:cNvSpPr/>
          <p:nvPr/>
        </p:nvSpPr>
        <p:spPr>
          <a:xfrm>
            <a:off x="4462378" y="2667000"/>
            <a:ext cx="3157539" cy="2590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7A8E96-D721-3844-8917-285D5B5618E0}"/>
              </a:ext>
            </a:extLst>
          </p:cNvPr>
          <p:cNvSpPr/>
          <p:nvPr/>
        </p:nvSpPr>
        <p:spPr>
          <a:xfrm>
            <a:off x="8696156" y="2669548"/>
            <a:ext cx="3157539" cy="2590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609600"/>
            <a:ext cx="10972800" cy="1396421"/>
          </a:xfrm>
        </p:spPr>
        <p:txBody>
          <a:bodyPr/>
          <a:lstStyle/>
          <a:p>
            <a:r>
              <a:rPr lang="en-US" dirty="0"/>
              <a:t>Typical understanding of water supply in California.</a:t>
            </a:r>
          </a:p>
        </p:txBody>
      </p:sp>
    </p:spTree>
    <p:extLst>
      <p:ext uri="{BB962C8B-B14F-4D97-AF65-F5344CB8AC3E}">
        <p14:creationId xmlns:p14="http://schemas.microsoft.com/office/powerpoint/2010/main" val="3655099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C444A4-797D-4404-AF58-1332C82F4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7" y="685800"/>
            <a:ext cx="8429207" cy="152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B9A4EC-F2F4-4D6F-AF16-8F06CE60F4F0}"/>
              </a:ext>
            </a:extLst>
          </p:cNvPr>
          <p:cNvSpPr/>
          <p:nvPr/>
        </p:nvSpPr>
        <p:spPr>
          <a:xfrm>
            <a:off x="204996" y="685800"/>
            <a:ext cx="7034003" cy="1524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5916AD-189D-45AE-A6DD-7F704710045D}"/>
              </a:ext>
            </a:extLst>
          </p:cNvPr>
          <p:cNvSpPr txBox="1"/>
          <p:nvPr/>
        </p:nvSpPr>
        <p:spPr>
          <a:xfrm>
            <a:off x="6400800" y="5176393"/>
            <a:ext cx="11727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Barlow &amp; </a:t>
            </a:r>
            <a:r>
              <a:rPr lang="en-US" sz="800" dirty="0" err="1"/>
              <a:t>Leake</a:t>
            </a:r>
            <a:r>
              <a:rPr lang="en-US" sz="800" dirty="0"/>
              <a:t> (2012)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8145DE-47F5-4724-96E3-C3FA2C7A9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0" y="2971801"/>
            <a:ext cx="7010400" cy="2189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BEEAA2-CA02-4684-A77D-ABF51FEE2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9" y="2971800"/>
            <a:ext cx="7010400" cy="21893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2AE734-6BC7-4A70-A77C-EF2399950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8" y="2971800"/>
            <a:ext cx="7010400" cy="2189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8BC1C-2510-46D3-9A9F-2386E1199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8" y="2971800"/>
            <a:ext cx="7010400" cy="2189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36A90-5BF5-41CD-B5F4-1F1F6A9E9C3A}"/>
              </a:ext>
            </a:extLst>
          </p:cNvPr>
          <p:cNvSpPr txBox="1"/>
          <p:nvPr/>
        </p:nvSpPr>
        <p:spPr>
          <a:xfrm>
            <a:off x="9906000" y="6248400"/>
            <a:ext cx="16269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Howard &amp; Merrifield (2010)</a:t>
            </a:r>
          </a:p>
        </p:txBody>
      </p:sp>
      <p:pic>
        <p:nvPicPr>
          <p:cNvPr id="1028" name="Picture 4" descr="https://journals.plos.org/plosone/article/figure/image?size=large&amp;id=10.1371/journal.pone.0011249.g009">
            <a:extLst>
              <a:ext uri="{FF2B5EF4-FFF2-40B4-BE49-F238E27FC236}">
                <a16:creationId xmlns:a16="http://schemas.microsoft.com/office/drawing/2014/main" id="{4D0AC6FE-3544-465F-9700-7A7F669CD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028539"/>
            <a:ext cx="3214714" cy="42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40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200A8-6191-48AC-AFF3-E4A7D9C0F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099" y="609600"/>
            <a:ext cx="4495800" cy="685800"/>
          </a:xfrm>
        </p:spPr>
        <p:txBody>
          <a:bodyPr/>
          <a:lstStyle/>
          <a:p>
            <a:pPr algn="ctr"/>
            <a:r>
              <a:rPr lang="en-US" sz="4000" dirty="0"/>
              <a:t>SGMA Timeline</a:t>
            </a:r>
          </a:p>
        </p:txBody>
      </p:sp>
      <p:pic>
        <p:nvPicPr>
          <p:cNvPr id="2056" name="Picture 8" descr="Sustainable Groundwater Management - SGMA | Merced County, CA - Official  Website">
            <a:extLst>
              <a:ext uri="{FF2B5EF4-FFF2-40B4-BE49-F238E27FC236}">
                <a16:creationId xmlns:a16="http://schemas.microsoft.com/office/drawing/2014/main" id="{77AB784C-A9B4-4989-BA8C-1D01801F7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5"/>
          <a:stretch/>
        </p:blipFill>
        <p:spPr bwMode="auto">
          <a:xfrm>
            <a:off x="57140" y="1828800"/>
            <a:ext cx="1221106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3AF726-3A56-4520-84C0-FBE8FBE096B2}"/>
              </a:ext>
            </a:extLst>
          </p:cNvPr>
          <p:cNvSpPr/>
          <p:nvPr/>
        </p:nvSpPr>
        <p:spPr>
          <a:xfrm>
            <a:off x="8382000" y="624840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https://www.countyofmerced.com/2798/Sustainable-Groundwater---SGMA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F4A6BC-B7CC-4F00-85B8-B0420DBF89F1}"/>
              </a:ext>
            </a:extLst>
          </p:cNvPr>
          <p:cNvCxnSpPr>
            <a:cxnSpLocks/>
          </p:cNvCxnSpPr>
          <p:nvPr/>
        </p:nvCxnSpPr>
        <p:spPr>
          <a:xfrm flipH="1">
            <a:off x="5410200" y="1752600"/>
            <a:ext cx="3810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DAAEFF-052B-42A9-8B29-ACF89598D844}"/>
              </a:ext>
            </a:extLst>
          </p:cNvPr>
          <p:cNvSpPr txBox="1"/>
          <p:nvPr/>
        </p:nvSpPr>
        <p:spPr>
          <a:xfrm>
            <a:off x="5715000" y="145289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*We are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248AA-4C20-48EF-AFB3-C2EA61303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98" y="1490990"/>
            <a:ext cx="564119" cy="523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8547E2-AD49-41E9-9791-D94657DB4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467100"/>
            <a:ext cx="564119" cy="523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6C3879-9B0C-4156-AD12-02126833D6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728710"/>
            <a:ext cx="564119" cy="5232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D72F0D-1DB0-4E47-8CB9-7E797C931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68881"/>
            <a:ext cx="564119" cy="5232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98772B-43BA-4EFC-A0AA-5C794883E428}"/>
              </a:ext>
            </a:extLst>
          </p:cNvPr>
          <p:cNvSpPr txBox="1"/>
          <p:nvPr/>
        </p:nvSpPr>
        <p:spPr>
          <a:xfrm>
            <a:off x="1447800" y="529006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Recurring Requirements: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E18DB7-E450-4F24-B309-8DB7665B5E5D}"/>
              </a:ext>
            </a:extLst>
          </p:cNvPr>
          <p:cNvSpPr txBox="1"/>
          <p:nvPr/>
        </p:nvSpPr>
        <p:spPr>
          <a:xfrm>
            <a:off x="4800600" y="5290065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Water Level Uploads (twice per year)</a:t>
            </a:r>
          </a:p>
          <a:p>
            <a:r>
              <a:rPr lang="en-US" sz="2400" b="1" dirty="0"/>
              <a:t>Annual Reports</a:t>
            </a:r>
          </a:p>
          <a:p>
            <a:r>
              <a:rPr lang="en-US" sz="2400" b="1" dirty="0"/>
              <a:t>5-yr Evaluations</a:t>
            </a:r>
          </a:p>
        </p:txBody>
      </p:sp>
    </p:spTree>
    <p:extLst>
      <p:ext uri="{BB962C8B-B14F-4D97-AF65-F5344CB8AC3E}">
        <p14:creationId xmlns:p14="http://schemas.microsoft.com/office/powerpoint/2010/main" val="269417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A274-285C-4910-BE5F-817B2AFA6A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9563"/>
            <a:ext cx="4564044" cy="6454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21502-83F8-442D-BAAF-5E57C59B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14403"/>
            <a:ext cx="11506200" cy="884238"/>
          </a:xfrm>
        </p:spPr>
        <p:txBody>
          <a:bodyPr/>
          <a:lstStyle/>
          <a:p>
            <a:r>
              <a:rPr lang="en-US" sz="4000" dirty="0"/>
              <a:t>GSA and GSP Combinations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822FB1-27DB-4E42-9780-6B00EC1B74DF}"/>
              </a:ext>
            </a:extLst>
          </p:cNvPr>
          <p:cNvSpPr txBox="1"/>
          <p:nvPr/>
        </p:nvSpPr>
        <p:spPr>
          <a:xfrm>
            <a:off x="8957365" y="179641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 GSA, 1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67F29-07C6-4728-B723-3C07604615A4}"/>
              </a:ext>
            </a:extLst>
          </p:cNvPr>
          <p:cNvSpPr txBox="1"/>
          <p:nvPr/>
        </p:nvSpPr>
        <p:spPr>
          <a:xfrm>
            <a:off x="9372600" y="2528697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23 GSAs, 6 Plans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BDD1B7-6DD7-4AD4-97C7-D4DD5A2572B7}"/>
              </a:ext>
            </a:extLst>
          </p:cNvPr>
          <p:cNvCxnSpPr>
            <a:cxnSpLocks/>
          </p:cNvCxnSpPr>
          <p:nvPr/>
        </p:nvCxnSpPr>
        <p:spPr>
          <a:xfrm flipH="1">
            <a:off x="7956340" y="2133600"/>
            <a:ext cx="1031282" cy="6510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DE99AA-6EBE-48F6-AC7A-4FD7A9E84C88}"/>
              </a:ext>
            </a:extLst>
          </p:cNvPr>
          <p:cNvCxnSpPr>
            <a:cxnSpLocks/>
          </p:cNvCxnSpPr>
          <p:nvPr/>
        </p:nvCxnSpPr>
        <p:spPr>
          <a:xfrm flipH="1">
            <a:off x="8314873" y="2893034"/>
            <a:ext cx="1057727" cy="7506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35DC21-A95B-4880-89E3-6592353B2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419355"/>
              </p:ext>
            </p:extLst>
          </p:nvPr>
        </p:nvGraphicFramePr>
        <p:xfrm>
          <a:off x="750270" y="1752600"/>
          <a:ext cx="4736131" cy="414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5731">
                  <a:extLst>
                    <a:ext uri="{9D8B030D-6E8A-4147-A177-3AD203B41FA5}">
                      <a16:colId xmlns:a16="http://schemas.microsoft.com/office/drawing/2014/main" val="338382499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610916009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423475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Single GSA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Multiple GSAs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0049849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Single GSP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5929411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Multiple </a:t>
                      </a:r>
                      <a:r>
                        <a:rPr lang="en-US" sz="2800" b="1" dirty="0" err="1"/>
                        <a:t>GSPs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889389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FD1F4FE-3EBD-4C65-8938-362D4526A9A5}"/>
              </a:ext>
            </a:extLst>
          </p:cNvPr>
          <p:cNvSpPr txBox="1"/>
          <p:nvPr/>
        </p:nvSpPr>
        <p:spPr>
          <a:xfrm>
            <a:off x="2819400" y="326837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49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7F2383-45D3-446A-A14C-FA7DB3D81A2F}"/>
              </a:ext>
            </a:extLst>
          </p:cNvPr>
          <p:cNvSpPr txBox="1"/>
          <p:nvPr/>
        </p:nvSpPr>
        <p:spPr>
          <a:xfrm>
            <a:off x="4362983" y="3256376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A55A6C-AA20-4C8A-8AA2-FB9E761A87E7}"/>
              </a:ext>
            </a:extLst>
          </p:cNvPr>
          <p:cNvSpPr txBox="1"/>
          <p:nvPr/>
        </p:nvSpPr>
        <p:spPr>
          <a:xfrm>
            <a:off x="2895600" y="487680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79B102-47E3-4E41-B2A1-B083CF0E2B4C}"/>
              </a:ext>
            </a:extLst>
          </p:cNvPr>
          <p:cNvSpPr txBox="1"/>
          <p:nvPr/>
        </p:nvSpPr>
        <p:spPr>
          <a:xfrm>
            <a:off x="4495799" y="4884683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0453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  <p:bldP spid="11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A58E5-D4C1-402A-983C-6CBAF3EF1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447800"/>
          </a:xfrm>
        </p:spPr>
        <p:txBody>
          <a:bodyPr/>
          <a:lstStyle/>
          <a:p>
            <a:r>
              <a:rPr lang="en-US" dirty="0"/>
              <a:t>State of SGMA:</a:t>
            </a:r>
            <a:br>
              <a:rPr lang="en-US" dirty="0"/>
            </a:br>
            <a:r>
              <a:rPr lang="en-US" dirty="0"/>
              <a:t>Where are we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AD198-89A7-4175-9327-EC5F655C5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438400"/>
            <a:ext cx="8229600" cy="4525963"/>
          </a:xfrm>
        </p:spPr>
        <p:txBody>
          <a:bodyPr/>
          <a:lstStyle/>
          <a:p>
            <a:r>
              <a:rPr lang="en-US" dirty="0"/>
              <a:t>GSP Status Summary</a:t>
            </a:r>
          </a:p>
          <a:p>
            <a:pPr lvl="1"/>
            <a:r>
              <a:rPr lang="en-US" dirty="0"/>
              <a:t>Approved: 74 (62%)</a:t>
            </a:r>
          </a:p>
          <a:p>
            <a:pPr lvl="1"/>
            <a:r>
              <a:rPr lang="en-US" dirty="0"/>
              <a:t>Incomplete: 4 (3%)</a:t>
            </a:r>
          </a:p>
          <a:p>
            <a:pPr lvl="1"/>
            <a:r>
              <a:rPr lang="en-US" dirty="0"/>
              <a:t>Inadequate: 24 (20%)</a:t>
            </a:r>
          </a:p>
          <a:p>
            <a:pPr lvl="1"/>
            <a:r>
              <a:rPr lang="en-US" dirty="0"/>
              <a:t>Review in Progress: 18 (15%)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D94EA-FB0A-4185-93BD-9C0666648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0"/>
            <a:ext cx="4741913" cy="670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7D8F33-4F33-48E5-9198-515A1E94A069}"/>
              </a:ext>
            </a:extLst>
          </p:cNvPr>
          <p:cNvSpPr txBox="1"/>
          <p:nvPr/>
        </p:nvSpPr>
        <p:spPr>
          <a:xfrm>
            <a:off x="4991100" y="3429000"/>
            <a:ext cx="300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Recently resubmitted single GSP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3406F3-F283-47C3-A219-0A64D7DA14B0}"/>
              </a:ext>
            </a:extLst>
          </p:cNvPr>
          <p:cNvCxnSpPr>
            <a:cxnSpLocks/>
          </p:cNvCxnSpPr>
          <p:nvPr/>
        </p:nvCxnSpPr>
        <p:spPr>
          <a:xfrm>
            <a:off x="8001000" y="3581400"/>
            <a:ext cx="918937" cy="762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73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9C217-C7F6-4DA7-9D8E-F02B07E3F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SGMA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4E6AB-0C25-4FC9-84B0-D116069D4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705600" cy="5029199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/>
              <a:t>Technical challenges</a:t>
            </a:r>
          </a:p>
          <a:p>
            <a:pPr lvl="1">
              <a:spcAft>
                <a:spcPts val="0"/>
              </a:spcAft>
            </a:pPr>
            <a:r>
              <a:rPr lang="en-US" dirty="0"/>
              <a:t>Interconnected surface waters (</a:t>
            </a:r>
            <a:r>
              <a:rPr lang="en-US" dirty="0" err="1"/>
              <a:t>ISWs</a:t>
            </a:r>
            <a:r>
              <a:rPr lang="en-US" dirty="0"/>
              <a:t>)</a:t>
            </a:r>
          </a:p>
          <a:p>
            <a:pPr lvl="1">
              <a:spcAft>
                <a:spcPts val="0"/>
              </a:spcAft>
            </a:pPr>
            <a:r>
              <a:rPr lang="en-US" dirty="0"/>
              <a:t>Subsidence</a:t>
            </a:r>
          </a:p>
          <a:p>
            <a:pPr>
              <a:spcAft>
                <a:spcPts val="800"/>
              </a:spcAft>
            </a:pPr>
            <a:r>
              <a:rPr lang="en-US" dirty="0"/>
              <a:t>Financial challenges for many basins</a:t>
            </a:r>
          </a:p>
          <a:p>
            <a:pPr>
              <a:spcAft>
                <a:spcPts val="800"/>
              </a:spcAft>
            </a:pPr>
            <a:r>
              <a:rPr lang="en-US" dirty="0"/>
              <a:t>Feeling of “moving goalposts” and lack of consideration for basin-specific conditions by DWR.</a:t>
            </a:r>
          </a:p>
          <a:p>
            <a:pPr>
              <a:spcAft>
                <a:spcPts val="800"/>
              </a:spcAft>
            </a:pPr>
            <a:r>
              <a:rPr lang="en-US" dirty="0"/>
              <a:t>Lawsuits?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F3763-87EF-4CCD-B6B2-470984E4A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828800"/>
            <a:ext cx="2374484" cy="7415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31C27F-4DCF-4335-B241-BB972A07DD13}"/>
              </a:ext>
            </a:extLst>
          </p:cNvPr>
          <p:cNvGrpSpPr/>
          <p:nvPr/>
        </p:nvGrpSpPr>
        <p:grpSpPr>
          <a:xfrm>
            <a:off x="10016607" y="1188477"/>
            <a:ext cx="1664116" cy="2220467"/>
            <a:chOff x="8153400" y="3054933"/>
            <a:chExt cx="3935231" cy="5250867"/>
          </a:xfrm>
        </p:grpSpPr>
        <p:pic>
          <p:nvPicPr>
            <p:cNvPr id="6" name="Picture 8" descr="Aquifer Compaction | U.S. Geological Survey">
              <a:extLst>
                <a:ext uri="{FF2B5EF4-FFF2-40B4-BE49-F238E27FC236}">
                  <a16:creationId xmlns:a16="http://schemas.microsoft.com/office/drawing/2014/main" id="{4C24167C-2D71-409C-BB96-783E46BEF0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4" t="4164" r="35541" b="3011"/>
            <a:stretch/>
          </p:blipFill>
          <p:spPr bwMode="auto">
            <a:xfrm>
              <a:off x="8382000" y="3054933"/>
              <a:ext cx="3706631" cy="5250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0BF05F-7519-488C-9E04-F96B7DDCA615}"/>
                </a:ext>
              </a:extLst>
            </p:cNvPr>
            <p:cNvSpPr/>
            <p:nvPr/>
          </p:nvSpPr>
          <p:spPr>
            <a:xfrm>
              <a:off x="8153400" y="3352800"/>
              <a:ext cx="685800" cy="1295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 descr="4 Reasons Why You Make A Lot Of Money But Have None">
            <a:extLst>
              <a:ext uri="{FF2B5EF4-FFF2-40B4-BE49-F238E27FC236}">
                <a16:creationId xmlns:a16="http://schemas.microsoft.com/office/drawing/2014/main" id="{C73EF299-DECE-497F-BAF3-DB421788A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8683" y="2866014"/>
            <a:ext cx="2301078" cy="16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ving the goal posts - Sophie Grace Kellaway - Lyme Disease UK">
            <a:extLst>
              <a:ext uri="{FF2B5EF4-FFF2-40B4-BE49-F238E27FC236}">
                <a16:creationId xmlns:a16="http://schemas.microsoft.com/office/drawing/2014/main" id="{C894962E-48FA-4C8D-AB9E-B9066457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484" y="3810000"/>
            <a:ext cx="2094256" cy="167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tigation - Free of Charge Creative Commons Legal Engraved image">
            <a:extLst>
              <a:ext uri="{FF2B5EF4-FFF2-40B4-BE49-F238E27FC236}">
                <a16:creationId xmlns:a16="http://schemas.microsoft.com/office/drawing/2014/main" id="{AD925BF8-F55F-414B-AD25-576E302D5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888" y="4876800"/>
            <a:ext cx="2300505" cy="15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7566C2-E8C3-4110-9875-53A8D0F1CE53}"/>
              </a:ext>
            </a:extLst>
          </p:cNvPr>
          <p:cNvSpPr txBox="1"/>
          <p:nvPr/>
        </p:nvSpPr>
        <p:spPr>
          <a:xfrm>
            <a:off x="9177546" y="5921663"/>
            <a:ext cx="1129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>
                  <a:solidFill>
                    <a:schemeClr val="bg1"/>
                  </a:solidFill>
                </a:ln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25263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4848" y="736038"/>
            <a:ext cx="5257800" cy="240065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Contact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Gus Tolley, PhD, PG</a:t>
            </a:r>
          </a:p>
          <a:p>
            <a:r>
              <a:rPr lang="en-US" sz="2500" dirty="0">
                <a:solidFill>
                  <a:schemeClr val="bg1"/>
                </a:solidFill>
              </a:rPr>
              <a:t>Hydrogeologist</a:t>
            </a:r>
          </a:p>
          <a:p>
            <a:r>
              <a:rPr lang="en-US" sz="2500" dirty="0">
                <a:solidFill>
                  <a:schemeClr val="bg1"/>
                </a:solidFill>
              </a:rPr>
              <a:t>Daniel B. Stephens &amp; Associates, Inc.</a:t>
            </a:r>
          </a:p>
          <a:p>
            <a:r>
              <a:rPr lang="en-US" sz="2500" dirty="0">
                <a:solidFill>
                  <a:schemeClr val="bg1"/>
                </a:solidFill>
              </a:rPr>
              <a:t>gtolley@geo-logic.com</a:t>
            </a:r>
          </a:p>
          <a:p>
            <a:r>
              <a:rPr lang="en-US" sz="2500" dirty="0">
                <a:solidFill>
                  <a:schemeClr val="bg1"/>
                </a:solidFill>
              </a:rPr>
              <a:t>(530) 272-2448 </a:t>
            </a:r>
            <a:r>
              <a:rPr lang="en-US" sz="2500">
                <a:solidFill>
                  <a:schemeClr val="bg1"/>
                </a:solidFill>
              </a:rPr>
              <a:t>x 865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C02F85-A155-4544-9D06-9FB1617A4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48" y="3200400"/>
            <a:ext cx="3276600" cy="327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10096E-8033-4C47-A828-D2FCC7056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0" y="1523043"/>
            <a:ext cx="3429000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91173-AB0A-40FC-B0CA-FBE417B49A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/>
          <a:stretch/>
        </p:blipFill>
        <p:spPr>
          <a:xfrm>
            <a:off x="3611940" y="2170743"/>
            <a:ext cx="3123877" cy="3276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811ADA1-4489-4D87-BC18-FA9A8EE0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1038"/>
            <a:ext cx="10972800" cy="884238"/>
          </a:xfrm>
        </p:spPr>
        <p:txBody>
          <a:bodyPr/>
          <a:lstStyle/>
          <a:p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35615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3D00C7-2576-BF45-8062-B1945F59C1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13928" r="11603" b="16998"/>
          <a:stretch/>
        </p:blipFill>
        <p:spPr>
          <a:xfrm>
            <a:off x="7480660" y="1300996"/>
            <a:ext cx="4494752" cy="5186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2A4161-C0B5-2548-93B1-4CA6ACD29A6D}"/>
              </a:ext>
            </a:extLst>
          </p:cNvPr>
          <p:cNvSpPr txBox="1"/>
          <p:nvPr/>
        </p:nvSpPr>
        <p:spPr>
          <a:xfrm>
            <a:off x="11061012" y="6241027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CADWR (2020)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5B2BC6-509B-0944-989A-27DB38574A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0555" y="1752600"/>
            <a:ext cx="6590073" cy="406915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5000"/>
              </a:spcBef>
              <a:buNone/>
            </a:pPr>
            <a:r>
              <a:rPr lang="en-US" dirty="0"/>
              <a:t>On average, about 46% of water demand is met by groundwater</a:t>
            </a:r>
          </a:p>
          <a:p>
            <a:pPr marL="0" indent="0">
              <a:spcBef>
                <a:spcPts val="5000"/>
              </a:spcBef>
              <a:buNone/>
            </a:pPr>
            <a:r>
              <a:rPr lang="en-US" dirty="0"/>
              <a:t>Some communities rely nearly entirely on groundwater</a:t>
            </a:r>
          </a:p>
          <a:p>
            <a:pPr marL="0" indent="0">
              <a:spcBef>
                <a:spcPts val="5000"/>
              </a:spcBef>
              <a:buNone/>
            </a:pPr>
            <a:r>
              <a:rPr lang="en-US" dirty="0"/>
              <a:t>Critical resource for many farmers across California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866967-5D16-3143-A18A-618B7A2295DA}"/>
              </a:ext>
            </a:extLst>
          </p:cNvPr>
          <p:cNvCxnSpPr>
            <a:cxnSpLocks/>
          </p:cNvCxnSpPr>
          <p:nvPr/>
        </p:nvCxnSpPr>
        <p:spPr>
          <a:xfrm flipV="1">
            <a:off x="5823294" y="2282772"/>
            <a:ext cx="4768506" cy="79428"/>
          </a:xfrm>
          <a:prstGeom prst="straightConnector1">
            <a:avLst/>
          </a:prstGeom>
          <a:ln w="76200">
            <a:solidFill>
              <a:srgbClr val="0213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160CCF-E156-594C-91F3-102BF01094DF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860628" y="3787180"/>
            <a:ext cx="1330872" cy="708620"/>
          </a:xfrm>
          <a:prstGeom prst="straightConnector1">
            <a:avLst/>
          </a:prstGeom>
          <a:ln w="76200">
            <a:solidFill>
              <a:srgbClr val="0213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5F157D-30A9-E949-8523-BF275037ABA1}"/>
              </a:ext>
            </a:extLst>
          </p:cNvPr>
          <p:cNvCxnSpPr>
            <a:cxnSpLocks/>
          </p:cNvCxnSpPr>
          <p:nvPr/>
        </p:nvCxnSpPr>
        <p:spPr>
          <a:xfrm flipV="1">
            <a:off x="6096000" y="4800600"/>
            <a:ext cx="3048000" cy="579438"/>
          </a:xfrm>
          <a:prstGeom prst="straightConnector1">
            <a:avLst/>
          </a:prstGeom>
          <a:ln w="76200">
            <a:solidFill>
              <a:srgbClr val="0213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6588" y="416758"/>
            <a:ext cx="11213412" cy="884238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</a:rPr>
              <a:t>Groundwater is a large portion of California’s water supply.</a:t>
            </a:r>
          </a:p>
        </p:txBody>
      </p:sp>
    </p:spTree>
    <p:extLst>
      <p:ext uri="{BB962C8B-B14F-4D97-AF65-F5344CB8AC3E}">
        <p14:creationId xmlns:p14="http://schemas.microsoft.com/office/powerpoint/2010/main" val="3209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oundwater Use in the United States | U.S. Geological Survey">
            <a:extLst>
              <a:ext uri="{FF2B5EF4-FFF2-40B4-BE49-F238E27FC236}">
                <a16:creationId xmlns:a16="http://schemas.microsoft.com/office/drawing/2014/main" id="{D8E7544E-A465-4597-8A64-4528967E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38200"/>
            <a:ext cx="9469437" cy="616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DC2697-1E38-44F3-8251-2ACD6B2680AC}"/>
              </a:ext>
            </a:extLst>
          </p:cNvPr>
          <p:cNvSpPr/>
          <p:nvPr/>
        </p:nvSpPr>
        <p:spPr>
          <a:xfrm>
            <a:off x="7315200" y="6295369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https://www.usgs.gov/special-topics/water-science-school/science/groundwater-use-united-states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4B1E2A-3C93-4DC9-9C33-59119098F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37482"/>
            <a:ext cx="7086600" cy="1167517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</a:rPr>
              <a:t>California uses more groundwater than any other state.</a:t>
            </a:r>
          </a:p>
        </p:txBody>
      </p:sp>
    </p:spTree>
    <p:extLst>
      <p:ext uri="{BB962C8B-B14F-4D97-AF65-F5344CB8AC3E}">
        <p14:creationId xmlns:p14="http://schemas.microsoft.com/office/powerpoint/2010/main" val="347243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0F2F4-6B2C-4F6E-8E50-1381F69E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1295400"/>
          </a:xfrm>
        </p:spPr>
        <p:txBody>
          <a:bodyPr/>
          <a:lstStyle/>
          <a:p>
            <a:r>
              <a:rPr lang="en-US" dirty="0"/>
              <a:t>How Does Groundwater Management Compare Across Western States?</a:t>
            </a:r>
          </a:p>
        </p:txBody>
      </p:sp>
      <p:pic>
        <p:nvPicPr>
          <p:cNvPr id="1028" name="Picture 4" descr="2,500+ Idaho Outline Stock Photos, Pictures &amp; Royalty-Free ...">
            <a:extLst>
              <a:ext uri="{FF2B5EF4-FFF2-40B4-BE49-F238E27FC236}">
                <a16:creationId xmlns:a16="http://schemas.microsoft.com/office/drawing/2014/main" id="{130941A7-20DF-4073-BAF1-998230803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8" t="7046" r="17800" b="5011"/>
          <a:stretch/>
        </p:blipFill>
        <p:spPr bwMode="auto">
          <a:xfrm>
            <a:off x="609601" y="2514600"/>
            <a:ext cx="1676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10E8F7-78DF-46CE-83BB-B95DC3CED8BD}"/>
              </a:ext>
            </a:extLst>
          </p:cNvPr>
          <p:cNvSpPr txBox="1"/>
          <p:nvPr/>
        </p:nvSpPr>
        <p:spPr>
          <a:xfrm>
            <a:off x="152400" y="3995996"/>
            <a:ext cx="238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Idaho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81159-293A-45BB-9526-506E50798209}"/>
              </a:ext>
            </a:extLst>
          </p:cNvPr>
          <p:cNvSpPr txBox="1"/>
          <p:nvPr/>
        </p:nvSpPr>
        <p:spPr>
          <a:xfrm>
            <a:off x="2540560" y="2209800"/>
            <a:ext cx="96823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Groundwater rights are appropriative (Groundwater Water Act 1951/1953) excluding domestic wells</a:t>
            </a:r>
          </a:p>
          <a:p>
            <a:endParaRPr lang="en-US" sz="2400" i="1" dirty="0"/>
          </a:p>
          <a:p>
            <a:r>
              <a:rPr lang="en-US" sz="2400" i="1" dirty="0"/>
              <a:t>“ ‘Ground water’ is all water under the surface of the ground whatever may be the geological structure in which it is standing or moving”</a:t>
            </a:r>
          </a:p>
          <a:p>
            <a:endParaRPr lang="en-US" sz="2400" dirty="0"/>
          </a:p>
          <a:p>
            <a:r>
              <a:rPr lang="en-US" sz="2400" dirty="0"/>
              <a:t>Department of Water Resources has authority to protect ground water from depletion and to prohibit ground water withdrawal from existing wells when necessary to protect senior ground water appropriations.</a:t>
            </a:r>
          </a:p>
          <a:p>
            <a:r>
              <a:rPr lang="en-US" sz="2400" dirty="0"/>
              <a:t>	-Ground Water Management Areas (</a:t>
            </a:r>
            <a:r>
              <a:rPr lang="en-US" sz="2400" dirty="0" err="1"/>
              <a:t>GWMAs</a:t>
            </a:r>
            <a:r>
              <a:rPr lang="en-US" sz="2400" dirty="0"/>
              <a:t>)</a:t>
            </a:r>
          </a:p>
          <a:p>
            <a:r>
              <a:rPr lang="en-US" sz="2400" dirty="0"/>
              <a:t>	-Critical Ground Water Areas (</a:t>
            </a:r>
            <a:r>
              <a:rPr lang="en-US" sz="2400" dirty="0" err="1"/>
              <a:t>CGWAs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A94AD-912A-4490-B595-491C7463FBB0}"/>
              </a:ext>
            </a:extLst>
          </p:cNvPr>
          <p:cNvSpPr txBox="1"/>
          <p:nvPr/>
        </p:nvSpPr>
        <p:spPr>
          <a:xfrm>
            <a:off x="279680" y="4976295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95% of drinking water is sourced from groundwater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261C5-1A83-445F-B792-8662573452B9}"/>
              </a:ext>
            </a:extLst>
          </p:cNvPr>
          <p:cNvSpPr txBox="1"/>
          <p:nvPr/>
        </p:nvSpPr>
        <p:spPr>
          <a:xfrm>
            <a:off x="914400" y="5851970"/>
            <a:ext cx="18539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Idaho Dept of Health and Welfare</a:t>
            </a:r>
          </a:p>
        </p:txBody>
      </p:sp>
    </p:spTree>
    <p:extLst>
      <p:ext uri="{BB962C8B-B14F-4D97-AF65-F5344CB8AC3E}">
        <p14:creationId xmlns:p14="http://schemas.microsoft.com/office/powerpoint/2010/main" val="133754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regon Outline Clip Art at Clker.com - vector clip art ...">
            <a:extLst>
              <a:ext uri="{FF2B5EF4-FFF2-40B4-BE49-F238E27FC236}">
                <a16:creationId xmlns:a16="http://schemas.microsoft.com/office/drawing/2014/main" id="{F5805A69-9C02-4628-944F-125976D18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3" y="3062749"/>
            <a:ext cx="2224454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0F2F4-6B2C-4F6E-8E50-1381F69E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1295400"/>
          </a:xfrm>
        </p:spPr>
        <p:txBody>
          <a:bodyPr/>
          <a:lstStyle/>
          <a:p>
            <a:r>
              <a:rPr lang="en-US" dirty="0"/>
              <a:t>How Does Groundwater Management Compare Across Western States?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0E8F7-78DF-46CE-83BB-B95DC3CED8BD}"/>
              </a:ext>
            </a:extLst>
          </p:cNvPr>
          <p:cNvSpPr txBox="1"/>
          <p:nvPr/>
        </p:nvSpPr>
        <p:spPr>
          <a:xfrm>
            <a:off x="127819" y="3810000"/>
            <a:ext cx="238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Oregon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81159-293A-45BB-9526-506E50798209}"/>
              </a:ext>
            </a:extLst>
          </p:cNvPr>
          <p:cNvSpPr txBox="1"/>
          <p:nvPr/>
        </p:nvSpPr>
        <p:spPr>
          <a:xfrm>
            <a:off x="2540560" y="2209800"/>
            <a:ext cx="96823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Combination of State and Federal Regulations</a:t>
            </a:r>
          </a:p>
          <a:p>
            <a:r>
              <a:rPr lang="en-US" sz="2400" dirty="0"/>
              <a:t>	-Most aquifers are governed by state law (prior appropriation)</a:t>
            </a:r>
          </a:p>
          <a:p>
            <a:r>
              <a:rPr lang="en-US" sz="2400" dirty="0"/>
              <a:t>	-North Florence </a:t>
            </a:r>
            <a:r>
              <a:rPr lang="en-US" sz="2400" dirty="0" err="1"/>
              <a:t>Dunal</a:t>
            </a:r>
            <a:r>
              <a:rPr lang="en-US" sz="2400" dirty="0"/>
              <a:t> Aquifer is protected at the federal level via a 	  Sole Source Aquifer Petition (</a:t>
            </a:r>
            <a:r>
              <a:rPr lang="en-US" sz="2400" dirty="0" err="1"/>
              <a:t>SDWA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The Oregon Water Resources Department (</a:t>
            </a:r>
            <a:r>
              <a:rPr lang="en-US" sz="2400" dirty="0" err="1"/>
              <a:t>OWRD</a:t>
            </a:r>
            <a:r>
              <a:rPr lang="en-US" sz="2400" dirty="0"/>
              <a:t>) can apply designations to basins:</a:t>
            </a:r>
          </a:p>
          <a:p>
            <a:r>
              <a:rPr lang="en-US" sz="2400" dirty="0"/>
              <a:t>	-Groundwater limited/classified areas</a:t>
            </a:r>
          </a:p>
          <a:p>
            <a:r>
              <a:rPr lang="en-US" sz="2400" dirty="0"/>
              <a:t>	-Critical Groundwater Areas (</a:t>
            </a:r>
            <a:r>
              <a:rPr lang="en-US" sz="2400" dirty="0" err="1"/>
              <a:t>CGAs</a:t>
            </a:r>
            <a:r>
              <a:rPr lang="en-US" sz="2400" dirty="0"/>
              <a:t>): First was Cow Valley in 1959</a:t>
            </a:r>
          </a:p>
          <a:p>
            <a:r>
              <a:rPr lang="en-US" sz="2400" dirty="0"/>
              <a:t>	-Groundwater mitigation areas</a:t>
            </a:r>
          </a:p>
          <a:p>
            <a:r>
              <a:rPr lang="en-US" sz="2400" dirty="0"/>
              <a:t>	-Withdrawn from appropriation</a:t>
            </a:r>
          </a:p>
        </p:txBody>
      </p:sp>
    </p:spTree>
    <p:extLst>
      <p:ext uri="{BB962C8B-B14F-4D97-AF65-F5344CB8AC3E}">
        <p14:creationId xmlns:p14="http://schemas.microsoft.com/office/powerpoint/2010/main" val="265415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rizona outline Icon - Free PNG &amp; SVG 2559256 - Noun Project">
            <a:extLst>
              <a:ext uri="{FF2B5EF4-FFF2-40B4-BE49-F238E27FC236}">
                <a16:creationId xmlns:a16="http://schemas.microsoft.com/office/drawing/2014/main" id="{16154E9F-58E2-4E50-A889-5F13E37A0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500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0F2F4-6B2C-4F6E-8E50-1381F69E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1295400"/>
          </a:xfrm>
        </p:spPr>
        <p:txBody>
          <a:bodyPr/>
          <a:lstStyle/>
          <a:p>
            <a:r>
              <a:rPr lang="en-US" dirty="0"/>
              <a:t>How Does Groundwater Management Compare Across Western States?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0E8F7-78DF-46CE-83BB-B95DC3CED8BD}"/>
              </a:ext>
            </a:extLst>
          </p:cNvPr>
          <p:cNvSpPr txBox="1"/>
          <p:nvPr/>
        </p:nvSpPr>
        <p:spPr>
          <a:xfrm>
            <a:off x="240740" y="3733800"/>
            <a:ext cx="238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Arizona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6C8768-0DE8-4E79-B41C-5975604C9C1A}"/>
              </a:ext>
            </a:extLst>
          </p:cNvPr>
          <p:cNvSpPr txBox="1"/>
          <p:nvPr/>
        </p:nvSpPr>
        <p:spPr>
          <a:xfrm>
            <a:off x="2540560" y="2209800"/>
            <a:ext cx="96823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Groundwater Management Code (1980)</a:t>
            </a:r>
          </a:p>
          <a:p>
            <a:endParaRPr lang="en-US" sz="2400" dirty="0"/>
          </a:p>
          <a:p>
            <a:r>
              <a:rPr lang="en-US" sz="2400" dirty="0"/>
              <a:t>3 levels of water management</a:t>
            </a:r>
          </a:p>
          <a:p>
            <a:r>
              <a:rPr lang="en-US" sz="2400" dirty="0"/>
              <a:t>	-</a:t>
            </a:r>
            <a:r>
              <a:rPr lang="en-US" sz="2400" b="1" dirty="0"/>
              <a:t>Low:</a:t>
            </a:r>
            <a:r>
              <a:rPr lang="en-US" sz="2400" dirty="0"/>
              <a:t> Statewide general provisions</a:t>
            </a:r>
          </a:p>
          <a:p>
            <a:r>
              <a:rPr lang="en-US" sz="2400" dirty="0"/>
              <a:t>	-</a:t>
            </a:r>
            <a:r>
              <a:rPr lang="en-US" sz="2400" b="1" dirty="0"/>
              <a:t>Medium:</a:t>
            </a:r>
            <a:r>
              <a:rPr lang="en-US" sz="2400" dirty="0"/>
              <a:t> Irrigation Non-Expansion Areas (</a:t>
            </a:r>
            <a:r>
              <a:rPr lang="en-US" sz="2400" dirty="0" err="1"/>
              <a:t>INAs</a:t>
            </a:r>
            <a:r>
              <a:rPr lang="en-US" sz="2400" dirty="0"/>
              <a:t>)</a:t>
            </a:r>
          </a:p>
          <a:p>
            <a:r>
              <a:rPr lang="en-US" sz="2400" dirty="0"/>
              <a:t>	-</a:t>
            </a:r>
            <a:r>
              <a:rPr lang="en-US" sz="2400" b="1" dirty="0"/>
              <a:t>High:</a:t>
            </a:r>
            <a:r>
              <a:rPr lang="en-US" sz="2400" dirty="0"/>
              <a:t> Active Management Areas (AMAs)</a:t>
            </a:r>
          </a:p>
          <a:p>
            <a:endParaRPr lang="en-US" sz="2400" dirty="0"/>
          </a:p>
          <a:p>
            <a:r>
              <a:rPr lang="en-US" sz="2400" dirty="0"/>
              <a:t>New AMAs or </a:t>
            </a:r>
            <a:r>
              <a:rPr lang="en-US" sz="2400" dirty="0" err="1"/>
              <a:t>INAs</a:t>
            </a:r>
            <a:r>
              <a:rPr lang="en-US" sz="2400" dirty="0"/>
              <a:t> can be created by the Arizona Department of Water Resources (</a:t>
            </a:r>
            <a:r>
              <a:rPr lang="en-US" sz="2400" dirty="0" err="1"/>
              <a:t>ADWR</a:t>
            </a:r>
            <a:r>
              <a:rPr lang="en-US" sz="2400" dirty="0"/>
              <a:t>) or by a vote of local residents.</a:t>
            </a:r>
          </a:p>
          <a:p>
            <a:endParaRPr lang="en-US" sz="2400" dirty="0"/>
          </a:p>
          <a:p>
            <a:r>
              <a:rPr lang="en-US" sz="2400" dirty="0"/>
              <a:t>Developers must demonstrate a 100-yr assured water supply (AWS)</a:t>
            </a:r>
          </a:p>
        </p:txBody>
      </p:sp>
    </p:spTree>
    <p:extLst>
      <p:ext uri="{BB962C8B-B14F-4D97-AF65-F5344CB8AC3E}">
        <p14:creationId xmlns:p14="http://schemas.microsoft.com/office/powerpoint/2010/main" val="107734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4DBBE9-00D4-43DF-AD1F-680A59BA5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3" y="2647942"/>
            <a:ext cx="2185373" cy="2171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0F2F4-6B2C-4F6E-8E50-1381F69E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1295400"/>
          </a:xfrm>
        </p:spPr>
        <p:txBody>
          <a:bodyPr/>
          <a:lstStyle/>
          <a:p>
            <a:r>
              <a:rPr lang="en-US" dirty="0"/>
              <a:t>How Does Groundwater Management Compare Across Western States?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0E8F7-78DF-46CE-83BB-B95DC3CED8BD}"/>
              </a:ext>
            </a:extLst>
          </p:cNvPr>
          <p:cNvSpPr txBox="1"/>
          <p:nvPr/>
        </p:nvSpPr>
        <p:spPr>
          <a:xfrm>
            <a:off x="269643" y="3533744"/>
            <a:ext cx="238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New Mexico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6C8768-0DE8-4E79-B41C-5975604C9C1A}"/>
              </a:ext>
            </a:extLst>
          </p:cNvPr>
          <p:cNvSpPr txBox="1"/>
          <p:nvPr/>
        </p:nvSpPr>
        <p:spPr>
          <a:xfrm>
            <a:off x="2657803" y="2083676"/>
            <a:ext cx="96823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Article 16 of the New Mexico Constitution (1912)</a:t>
            </a:r>
          </a:p>
          <a:p>
            <a:r>
              <a:rPr lang="en-US" sz="2400" dirty="0"/>
              <a:t>	-Water belongs to the public and is subject to appropriation by 		  beneficial use</a:t>
            </a:r>
          </a:p>
          <a:p>
            <a:r>
              <a:rPr lang="en-US" sz="2400" dirty="0"/>
              <a:t>	-Usufructuary right</a:t>
            </a:r>
          </a:p>
          <a:p>
            <a:endParaRPr lang="en-US" sz="2400" dirty="0"/>
          </a:p>
          <a:p>
            <a:r>
              <a:rPr lang="en-US" sz="2400" dirty="0"/>
              <a:t>Managed by the Interstate Stream Commission (</a:t>
            </a:r>
            <a:r>
              <a:rPr lang="en-US" sz="2400" dirty="0" err="1"/>
              <a:t>ISC</a:t>
            </a:r>
            <a:r>
              <a:rPr lang="en-US" sz="2400" dirty="0"/>
              <a:t>) under the Office of the State Engineer (OSE) by establishing Declared Underground Groundwater Basins</a:t>
            </a:r>
          </a:p>
          <a:p>
            <a:r>
              <a:rPr lang="en-US" sz="2400" dirty="0"/>
              <a:t> 	-Began in 1931, last basin declared in 2005</a:t>
            </a:r>
          </a:p>
          <a:p>
            <a:r>
              <a:rPr lang="en-US" sz="2400" dirty="0"/>
              <a:t>	-108 declared basins (entire state)</a:t>
            </a:r>
          </a:p>
          <a:p>
            <a:endParaRPr lang="en-US" sz="2400" dirty="0"/>
          </a:p>
          <a:p>
            <a:r>
              <a:rPr lang="en-US" sz="2400" dirty="0"/>
              <a:t>One of the earliest states to legally recognize GW-SW interactions</a:t>
            </a:r>
          </a:p>
        </p:txBody>
      </p:sp>
    </p:spTree>
    <p:extLst>
      <p:ext uri="{BB962C8B-B14F-4D97-AF65-F5344CB8AC3E}">
        <p14:creationId xmlns:p14="http://schemas.microsoft.com/office/powerpoint/2010/main" val="380548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vada Outline Icons - Free SVG &amp; PNG Nevada Outline Images - Noun Project">
            <a:extLst>
              <a:ext uri="{FF2B5EF4-FFF2-40B4-BE49-F238E27FC236}">
                <a16:creationId xmlns:a16="http://schemas.microsoft.com/office/drawing/2014/main" id="{7B12D67B-145B-4AF8-BE87-25B359082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590800"/>
            <a:ext cx="3009901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0F2F4-6B2C-4F6E-8E50-1381F69E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1295400"/>
          </a:xfrm>
        </p:spPr>
        <p:txBody>
          <a:bodyPr/>
          <a:lstStyle/>
          <a:p>
            <a:r>
              <a:rPr lang="en-US" dirty="0"/>
              <a:t>How Does Groundwater Management Compare Across Western States?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0E8F7-78DF-46CE-83BB-B95DC3CED8BD}"/>
              </a:ext>
            </a:extLst>
          </p:cNvPr>
          <p:cNvSpPr txBox="1"/>
          <p:nvPr/>
        </p:nvSpPr>
        <p:spPr>
          <a:xfrm>
            <a:off x="82270" y="3352800"/>
            <a:ext cx="238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Nevada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6C8768-0DE8-4E79-B41C-5975604C9C1A}"/>
              </a:ext>
            </a:extLst>
          </p:cNvPr>
          <p:cNvSpPr txBox="1"/>
          <p:nvPr/>
        </p:nvSpPr>
        <p:spPr>
          <a:xfrm>
            <a:off x="2667000" y="2131763"/>
            <a:ext cx="96823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 General Water Law Act (1913)</a:t>
            </a:r>
          </a:p>
          <a:p>
            <a:r>
              <a:rPr lang="en-US" sz="2400" dirty="0"/>
              <a:t>	-Water in artesian wells and definable aquifers appropriable</a:t>
            </a:r>
          </a:p>
          <a:p>
            <a:r>
              <a:rPr lang="en-US" sz="2400" dirty="0"/>
              <a:t>	- Also included an early reference to groundwater conservation</a:t>
            </a:r>
          </a:p>
          <a:p>
            <a:endParaRPr lang="en-US" sz="2400" dirty="0"/>
          </a:p>
          <a:p>
            <a:r>
              <a:rPr lang="en-US" sz="2400" dirty="0"/>
              <a:t>Nevada Underground Water Act (1939)</a:t>
            </a:r>
          </a:p>
          <a:p>
            <a:r>
              <a:rPr lang="en-US" sz="2400" dirty="0"/>
              <a:t>	- All groundwater subject to appropriation and regulation by the 		  State Engineer</a:t>
            </a:r>
          </a:p>
          <a:p>
            <a:endParaRPr lang="en-US" sz="2400" dirty="0"/>
          </a:p>
          <a:p>
            <a:r>
              <a:rPr lang="en-US" sz="2400" dirty="0"/>
              <a:t>State Engineer may designate critical management areas in any designated basin where withdrawals regularly exceed safe yield.</a:t>
            </a:r>
          </a:p>
          <a:p>
            <a:r>
              <a:rPr lang="en-US" sz="2400" dirty="0"/>
              <a:t>	- If designated for 10+ years, withdrawals must be restricted based 	   on priority (unless a GW management plan is approved)</a:t>
            </a:r>
          </a:p>
        </p:txBody>
      </p:sp>
    </p:spTree>
    <p:extLst>
      <p:ext uri="{BB962C8B-B14F-4D97-AF65-F5344CB8AC3E}">
        <p14:creationId xmlns:p14="http://schemas.microsoft.com/office/powerpoint/2010/main" val="324504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BSA_PPT_template-Light">
  <a:themeElements>
    <a:clrScheme name="Custom 4">
      <a:dk1>
        <a:srgbClr val="241652"/>
      </a:dk1>
      <a:lt1>
        <a:sysClr val="window" lastClr="FFFFFF"/>
      </a:lt1>
      <a:dk2>
        <a:srgbClr val="134175"/>
      </a:dk2>
      <a:lt2>
        <a:srgbClr val="B2B2B2"/>
      </a:lt2>
      <a:accent1>
        <a:srgbClr val="A22B23"/>
      </a:accent1>
      <a:accent2>
        <a:srgbClr val="D26D00"/>
      </a:accent2>
      <a:accent3>
        <a:srgbClr val="BFCFD9"/>
      </a:accent3>
      <a:accent4>
        <a:srgbClr val="FFFFFF"/>
      </a:accent4>
      <a:accent5>
        <a:srgbClr val="FFFFFF"/>
      </a:accent5>
      <a:accent6>
        <a:srgbClr val="FFFFFF"/>
      </a:accent6>
      <a:hlink>
        <a:srgbClr val="24165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62CD072FECAA4EAAB14F3A229F8F43" ma:contentTypeVersion="19" ma:contentTypeDescription="Create a new document." ma:contentTypeScope="" ma:versionID="2631daf17df55261aa44ac4de68d2204">
  <xsd:schema xmlns:xsd="http://www.w3.org/2001/XMLSchema" xmlns:xs="http://www.w3.org/2001/XMLSchema" xmlns:p="http://schemas.microsoft.com/office/2006/metadata/properties" xmlns:ns3="5be64337-0ccf-4cdb-90ee-c197b5b18154" xmlns:ns4="bc050010-c3cb-431e-ab5b-cc43402a1959" targetNamespace="http://schemas.microsoft.com/office/2006/metadata/properties" ma:root="true" ma:fieldsID="f566b07e622b46d0ee49f14924ba0e2a" ns3:_="" ns4:_="">
    <xsd:import namespace="5be64337-0ccf-4cdb-90ee-c197b5b18154"/>
    <xsd:import namespace="bc050010-c3cb-431e-ab5b-cc43402a195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Location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e64337-0ccf-4cdb-90ee-c197b5b181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050010-c3cb-431e-ab5b-cc43402a19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c050010-c3cb-431e-ab5b-cc43402a1959" xsi:nil="true"/>
  </documentManagement>
</p:properties>
</file>

<file path=customXml/itemProps1.xml><?xml version="1.0" encoding="utf-8"?>
<ds:datastoreItem xmlns:ds="http://schemas.openxmlformats.org/officeDocument/2006/customXml" ds:itemID="{33C774CB-EB7B-4B10-87AB-C914467FA0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e64337-0ccf-4cdb-90ee-c197b5b18154"/>
    <ds:schemaRef ds:uri="bc050010-c3cb-431e-ab5b-cc43402a19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5A53C4-851A-4CA2-8407-D46C1CEE12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97B260-CAEC-41BF-A755-33D383100079}">
  <ds:schemaRefs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c050010-c3cb-431e-ab5b-cc43402a1959"/>
    <ds:schemaRef ds:uri="5be64337-0ccf-4cdb-90ee-c197b5b1815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DBSA_PPT_template-Light</Template>
  <TotalTime>1647</TotalTime>
  <Words>1231</Words>
  <Application>Microsoft Office PowerPoint</Application>
  <PresentationFormat>Widescreen</PresentationFormat>
  <Paragraphs>181</Paragraphs>
  <Slides>25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Bradley Hand ITC</vt:lpstr>
      <vt:lpstr>Calibri</vt:lpstr>
      <vt:lpstr>Cambria Math</vt:lpstr>
      <vt:lpstr>Roboto</vt:lpstr>
      <vt:lpstr>Segoe UI Historic</vt:lpstr>
      <vt:lpstr>DBSA_PPT_template-Light</vt:lpstr>
      <vt:lpstr>Groundwater Management in California: State of Sustainable Groundwater Management Act Implementation  Gus Tolley, PhD, PG (CA) AWWA PNWS Conference May 8, 2025 </vt:lpstr>
      <vt:lpstr>Typical understanding of water supply in California.</vt:lpstr>
      <vt:lpstr>Groundwater is a large portion of California’s water supply.</vt:lpstr>
      <vt:lpstr>California uses more groundwater than any other state.</vt:lpstr>
      <vt:lpstr>How Does Groundwater Management Compare Across Western States?</vt:lpstr>
      <vt:lpstr>How Does Groundwater Management Compare Across Western States?</vt:lpstr>
      <vt:lpstr>How Does Groundwater Management Compare Across Western States?</vt:lpstr>
      <vt:lpstr>How Does Groundwater Management Compare Across Western States?</vt:lpstr>
      <vt:lpstr>How Does Groundwater Management Compare Across Western States?</vt:lpstr>
      <vt:lpstr>How Does Groundwater Management Compare Across Western States?</vt:lpstr>
      <vt:lpstr>A Brief History of California Groundwater Regulation:</vt:lpstr>
      <vt:lpstr>Until (relatively) recently, California groundwater pumping was only regulated by the courts.</vt:lpstr>
      <vt:lpstr>Sustainable Groundwater Management Act (SGMA)</vt:lpstr>
      <vt:lpstr>Local(ish) Control with a State backstop.</vt:lpstr>
      <vt:lpstr>SGMA requires an attempt to quantify sustainability.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SGMA Timeline</vt:lpstr>
      <vt:lpstr>GSA and GSP Combinations </vt:lpstr>
      <vt:lpstr>State of SGMA: Where are we now?</vt:lpstr>
      <vt:lpstr>Upcoming SGMA Challenges</vt:lpstr>
      <vt:lpstr>Questions?</vt:lpstr>
    </vt:vector>
  </TitlesOfParts>
  <Company>Daniel B. Stephens,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Aronson</dc:creator>
  <cp:lastModifiedBy>Tolley, Gus</cp:lastModifiedBy>
  <cp:revision>122</cp:revision>
  <dcterms:created xsi:type="dcterms:W3CDTF">2019-05-14T22:03:37Z</dcterms:created>
  <dcterms:modified xsi:type="dcterms:W3CDTF">2025-05-08T13:30:22Z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0x010100B862CD072FECAA4EAAB14F3A229F8F43</vt:lpwstr>
  </property>
</Properties>
</file>