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40"/>
  </p:notesMasterIdLst>
  <p:handoutMasterIdLst>
    <p:handoutMasterId r:id="rId41"/>
  </p:handoutMasterIdLst>
  <p:sldIdLst>
    <p:sldId id="350" r:id="rId5"/>
    <p:sldId id="557" r:id="rId6"/>
    <p:sldId id="563" r:id="rId7"/>
    <p:sldId id="564" r:id="rId8"/>
    <p:sldId id="587" r:id="rId9"/>
    <p:sldId id="567" r:id="rId10"/>
    <p:sldId id="586" r:id="rId11"/>
    <p:sldId id="602" r:id="rId12"/>
    <p:sldId id="598" r:id="rId13"/>
    <p:sldId id="582" r:id="rId14"/>
    <p:sldId id="611" r:id="rId15"/>
    <p:sldId id="619" r:id="rId16"/>
    <p:sldId id="620" r:id="rId17"/>
    <p:sldId id="621" r:id="rId18"/>
    <p:sldId id="572" r:id="rId19"/>
    <p:sldId id="597" r:id="rId20"/>
    <p:sldId id="588" r:id="rId21"/>
    <p:sldId id="603" r:id="rId22"/>
    <p:sldId id="606" r:id="rId23"/>
    <p:sldId id="607" r:id="rId24"/>
    <p:sldId id="618" r:id="rId25"/>
    <p:sldId id="614" r:id="rId26"/>
    <p:sldId id="615" r:id="rId27"/>
    <p:sldId id="616" r:id="rId28"/>
    <p:sldId id="617" r:id="rId29"/>
    <p:sldId id="613" r:id="rId30"/>
    <p:sldId id="579" r:id="rId31"/>
    <p:sldId id="584" r:id="rId32"/>
    <p:sldId id="599" r:id="rId33"/>
    <p:sldId id="580" r:id="rId34"/>
    <p:sldId id="343" r:id="rId35"/>
    <p:sldId id="591" r:id="rId36"/>
    <p:sldId id="581" r:id="rId37"/>
    <p:sldId id="589" r:id="rId38"/>
    <p:sldId id="59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952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C01D03-8E56-ADE8-F574-0A9A0DC472C5}" name="Ressler, Ted" initials="TR" userId="S::tressler@summitwr.com::270ee710-f9bf-457e-bb3d-481f71310521" providerId="AD"/>
  <p188:author id="{1190423E-1B3C-313D-5536-DB394F2E4F9C}" name="Scanlon, Darby" initials="DS" userId="S::dscanlon@summitwr.com::9e7ec170-24c2-403b-8c74-68d757d36d2f" providerId="AD"/>
  <p188:author id="{5B82CE8D-369E-EEA4-E4BC-0BBB4221F915}" name="Melady, Jason" initials="JM" userId="S::jmelady@summitwr.com::669098e6-27b4-4744-beb4-618315d7fa6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Ressler, Ted" initials="TR" lastIdx="11" clrIdx="2">
    <p:extLst>
      <p:ext uri="{19B8F6BF-5375-455C-9EA6-DF929625EA0E}">
        <p15:presenceInfo xmlns:p15="http://schemas.microsoft.com/office/powerpoint/2012/main" userId="S::tressler@summitwr.com::270ee710-f9bf-457e-bb3d-481f713105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E4F"/>
    <a:srgbClr val="0070C0"/>
    <a:srgbClr val="00C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814" autoAdjust="0"/>
    <p:restoredTop sz="95226" autoAdjust="0"/>
  </p:normalViewPr>
  <p:slideViewPr>
    <p:cSldViewPr snapToGrid="0">
      <p:cViewPr varScale="1">
        <p:scale>
          <a:sx n="87" d="100"/>
          <a:sy n="87" d="100"/>
        </p:scale>
        <p:origin x="64" y="568"/>
      </p:cViewPr>
      <p:guideLst>
        <p:guide orient="horz" pos="29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 w="15875">
              <a:solidFill>
                <a:srgbClr val="00B0F0"/>
              </a:solidFill>
            </a:ln>
            <a:effectLst/>
          </c:spPr>
          <c:invertIfNegative val="0"/>
          <c:cat>
            <c:numRef>
              <c:f>Net_GW_Withdrawal!$A$2:$A$85</c:f>
              <c:numCache>
                <c:formatCode>m/d/yyyy</c:formatCode>
                <c:ptCount val="84"/>
                <c:pt idx="0">
                  <c:v>15614</c:v>
                </c:pt>
                <c:pt idx="1">
                  <c:v>15979</c:v>
                </c:pt>
                <c:pt idx="2">
                  <c:v>16345</c:v>
                </c:pt>
                <c:pt idx="3">
                  <c:v>16710</c:v>
                </c:pt>
                <c:pt idx="4">
                  <c:v>17075</c:v>
                </c:pt>
                <c:pt idx="5">
                  <c:v>17440</c:v>
                </c:pt>
                <c:pt idx="6">
                  <c:v>17806</c:v>
                </c:pt>
                <c:pt idx="7">
                  <c:v>18171</c:v>
                </c:pt>
                <c:pt idx="8">
                  <c:v>18536</c:v>
                </c:pt>
                <c:pt idx="9">
                  <c:v>18901</c:v>
                </c:pt>
                <c:pt idx="10">
                  <c:v>19267</c:v>
                </c:pt>
                <c:pt idx="11">
                  <c:v>19632</c:v>
                </c:pt>
                <c:pt idx="12">
                  <c:v>19997</c:v>
                </c:pt>
                <c:pt idx="13">
                  <c:v>20362</c:v>
                </c:pt>
                <c:pt idx="14">
                  <c:v>20728</c:v>
                </c:pt>
                <c:pt idx="15">
                  <c:v>21093</c:v>
                </c:pt>
                <c:pt idx="16">
                  <c:v>21458</c:v>
                </c:pt>
                <c:pt idx="17">
                  <c:v>21823</c:v>
                </c:pt>
                <c:pt idx="18">
                  <c:v>22189</c:v>
                </c:pt>
                <c:pt idx="19">
                  <c:v>22554</c:v>
                </c:pt>
                <c:pt idx="20">
                  <c:v>22919</c:v>
                </c:pt>
                <c:pt idx="21">
                  <c:v>23284</c:v>
                </c:pt>
                <c:pt idx="22">
                  <c:v>23650</c:v>
                </c:pt>
                <c:pt idx="23">
                  <c:v>24015</c:v>
                </c:pt>
                <c:pt idx="24">
                  <c:v>24380</c:v>
                </c:pt>
                <c:pt idx="25">
                  <c:v>24745</c:v>
                </c:pt>
                <c:pt idx="26">
                  <c:v>25111</c:v>
                </c:pt>
                <c:pt idx="27">
                  <c:v>25476</c:v>
                </c:pt>
                <c:pt idx="28">
                  <c:v>25841</c:v>
                </c:pt>
                <c:pt idx="29">
                  <c:v>26206</c:v>
                </c:pt>
                <c:pt idx="30">
                  <c:v>26572</c:v>
                </c:pt>
                <c:pt idx="31">
                  <c:v>26937</c:v>
                </c:pt>
                <c:pt idx="32">
                  <c:v>27302</c:v>
                </c:pt>
                <c:pt idx="33">
                  <c:v>27667</c:v>
                </c:pt>
                <c:pt idx="34">
                  <c:v>28033</c:v>
                </c:pt>
                <c:pt idx="35">
                  <c:v>28398</c:v>
                </c:pt>
                <c:pt idx="36">
                  <c:v>28763</c:v>
                </c:pt>
                <c:pt idx="37">
                  <c:v>29128</c:v>
                </c:pt>
                <c:pt idx="38">
                  <c:v>29494</c:v>
                </c:pt>
                <c:pt idx="39">
                  <c:v>29859</c:v>
                </c:pt>
                <c:pt idx="40">
                  <c:v>30224</c:v>
                </c:pt>
                <c:pt idx="41">
                  <c:v>30589</c:v>
                </c:pt>
                <c:pt idx="42">
                  <c:v>30955</c:v>
                </c:pt>
                <c:pt idx="43">
                  <c:v>31320</c:v>
                </c:pt>
                <c:pt idx="44">
                  <c:v>31685</c:v>
                </c:pt>
                <c:pt idx="45">
                  <c:v>32050</c:v>
                </c:pt>
                <c:pt idx="46">
                  <c:v>32416</c:v>
                </c:pt>
                <c:pt idx="47">
                  <c:v>32781</c:v>
                </c:pt>
                <c:pt idx="48">
                  <c:v>33146</c:v>
                </c:pt>
                <c:pt idx="49">
                  <c:v>33511</c:v>
                </c:pt>
                <c:pt idx="50">
                  <c:v>33877</c:v>
                </c:pt>
                <c:pt idx="51">
                  <c:v>34242</c:v>
                </c:pt>
                <c:pt idx="52">
                  <c:v>34607</c:v>
                </c:pt>
                <c:pt idx="53">
                  <c:v>34972</c:v>
                </c:pt>
                <c:pt idx="54">
                  <c:v>35338</c:v>
                </c:pt>
                <c:pt idx="55">
                  <c:v>35703</c:v>
                </c:pt>
                <c:pt idx="56">
                  <c:v>36068</c:v>
                </c:pt>
                <c:pt idx="57">
                  <c:v>36433</c:v>
                </c:pt>
                <c:pt idx="58">
                  <c:v>36799</c:v>
                </c:pt>
                <c:pt idx="59">
                  <c:v>37164</c:v>
                </c:pt>
                <c:pt idx="60">
                  <c:v>37529</c:v>
                </c:pt>
                <c:pt idx="61">
                  <c:v>37894</c:v>
                </c:pt>
                <c:pt idx="62">
                  <c:v>38260</c:v>
                </c:pt>
                <c:pt idx="63">
                  <c:v>38625</c:v>
                </c:pt>
                <c:pt idx="64">
                  <c:v>38990</c:v>
                </c:pt>
                <c:pt idx="65">
                  <c:v>39355</c:v>
                </c:pt>
                <c:pt idx="66">
                  <c:v>39721</c:v>
                </c:pt>
                <c:pt idx="67">
                  <c:v>40086</c:v>
                </c:pt>
                <c:pt idx="68">
                  <c:v>40451</c:v>
                </c:pt>
                <c:pt idx="69">
                  <c:v>40816</c:v>
                </c:pt>
                <c:pt idx="70">
                  <c:v>41182</c:v>
                </c:pt>
                <c:pt idx="71">
                  <c:v>41547</c:v>
                </c:pt>
                <c:pt idx="72">
                  <c:v>41912</c:v>
                </c:pt>
                <c:pt idx="73">
                  <c:v>42277</c:v>
                </c:pt>
                <c:pt idx="74">
                  <c:v>42643</c:v>
                </c:pt>
                <c:pt idx="75">
                  <c:v>43008</c:v>
                </c:pt>
                <c:pt idx="76">
                  <c:v>43373</c:v>
                </c:pt>
                <c:pt idx="77">
                  <c:v>43738</c:v>
                </c:pt>
                <c:pt idx="78">
                  <c:v>44104</c:v>
                </c:pt>
                <c:pt idx="79">
                  <c:v>44469</c:v>
                </c:pt>
                <c:pt idx="80">
                  <c:v>44834</c:v>
                </c:pt>
                <c:pt idx="81">
                  <c:v>45199</c:v>
                </c:pt>
                <c:pt idx="82">
                  <c:v>45565</c:v>
                </c:pt>
                <c:pt idx="83">
                  <c:v>45930</c:v>
                </c:pt>
              </c:numCache>
            </c:numRef>
          </c:cat>
          <c:val>
            <c:numRef>
              <c:f>Net_GW_Withdrawal!$P$2:$P$85</c:f>
              <c:numCache>
                <c:formatCode>General</c:formatCode>
                <c:ptCount val="84"/>
                <c:pt idx="16" formatCode="0">
                  <c:v>9.2571148777025556</c:v>
                </c:pt>
                <c:pt idx="17" formatCode="0">
                  <c:v>97.420113712964991</c:v>
                </c:pt>
                <c:pt idx="18" formatCode="0">
                  <c:v>113.28945350331225</c:v>
                </c:pt>
                <c:pt idx="19" formatCode="0">
                  <c:v>59.06920921962584</c:v>
                </c:pt>
                <c:pt idx="20" formatCode="0">
                  <c:v>251.26454668049797</c:v>
                </c:pt>
                <c:pt idx="21" formatCode="0">
                  <c:v>175.88518267634859</c:v>
                </c:pt>
                <c:pt idx="22" formatCode="0">
                  <c:v>189.99126248999056</c:v>
                </c:pt>
                <c:pt idx="23" formatCode="0">
                  <c:v>219.0850521056272</c:v>
                </c:pt>
                <c:pt idx="24" formatCode="0">
                  <c:v>355.73802350647037</c:v>
                </c:pt>
                <c:pt idx="25" formatCode="0">
                  <c:v>989.19086697030946</c:v>
                </c:pt>
                <c:pt idx="26" formatCode="0">
                  <c:v>1394.3014926612755</c:v>
                </c:pt>
                <c:pt idx="27" formatCode="0">
                  <c:v>1534.9215404447559</c:v>
                </c:pt>
                <c:pt idx="28" formatCode="0">
                  <c:v>1629.1825356910012</c:v>
                </c:pt>
                <c:pt idx="29" formatCode="0">
                  <c:v>1694.3484941270751</c:v>
                </c:pt>
                <c:pt idx="30" formatCode="0">
                  <c:v>2215.7219500647957</c:v>
                </c:pt>
                <c:pt idx="31" formatCode="0">
                  <c:v>1401.159620607732</c:v>
                </c:pt>
                <c:pt idx="32" formatCode="0">
                  <c:v>782.04272268960028</c:v>
                </c:pt>
                <c:pt idx="33" formatCode="0">
                  <c:v>615.92059558042104</c:v>
                </c:pt>
                <c:pt idx="34" formatCode="0">
                  <c:v>693.87057742238733</c:v>
                </c:pt>
                <c:pt idx="35" formatCode="0">
                  <c:v>937.42138827051883</c:v>
                </c:pt>
                <c:pt idx="36" formatCode="0">
                  <c:v>768.00491622579113</c:v>
                </c:pt>
                <c:pt idx="37" formatCode="0">
                  <c:v>784.75735371372809</c:v>
                </c:pt>
                <c:pt idx="38" formatCode="0">
                  <c:v>795.85505522006349</c:v>
                </c:pt>
                <c:pt idx="39" formatCode="0">
                  <c:v>506.77336453880525</c:v>
                </c:pt>
                <c:pt idx="40" formatCode="0">
                  <c:v>738.57721248610858</c:v>
                </c:pt>
                <c:pt idx="41" formatCode="0">
                  <c:v>224.3670225571091</c:v>
                </c:pt>
                <c:pt idx="42" formatCode="0">
                  <c:v>168.26874989783181</c:v>
                </c:pt>
                <c:pt idx="43" formatCode="0">
                  <c:v>297.32180294710912</c:v>
                </c:pt>
                <c:pt idx="44" formatCode="0">
                  <c:v>182.73077303015114</c:v>
                </c:pt>
                <c:pt idx="45" formatCode="0">
                  <c:v>227.07845340349581</c:v>
                </c:pt>
                <c:pt idx="46" formatCode="0">
                  <c:v>228.09577473742161</c:v>
                </c:pt>
                <c:pt idx="47" formatCode="0">
                  <c:v>5.2579484984907969</c:v>
                </c:pt>
                <c:pt idx="48" formatCode="0">
                  <c:v>3.9432463087872778</c:v>
                </c:pt>
                <c:pt idx="49" formatCode="0">
                  <c:v>767.84398630115709</c:v>
                </c:pt>
                <c:pt idx="50" formatCode="0">
                  <c:v>623.64282082965201</c:v>
                </c:pt>
                <c:pt idx="51" formatCode="0">
                  <c:v>514.6074260607129</c:v>
                </c:pt>
                <c:pt idx="52" formatCode="0">
                  <c:v>471.39292207062113</c:v>
                </c:pt>
                <c:pt idx="53" formatCode="0">
                  <c:v>1662.262826138119</c:v>
                </c:pt>
                <c:pt idx="54" formatCode="0">
                  <c:v>873.63408695452836</c:v>
                </c:pt>
                <c:pt idx="55" formatCode="0">
                  <c:v>409.35134344469469</c:v>
                </c:pt>
                <c:pt idx="56" formatCode="0">
                  <c:v>440.24211630470865</c:v>
                </c:pt>
                <c:pt idx="57" formatCode="0">
                  <c:v>1612.5429800401544</c:v>
                </c:pt>
                <c:pt idx="58" formatCode="0">
                  <c:v>752.43830798081592</c:v>
                </c:pt>
                <c:pt idx="59" formatCode="0">
                  <c:v>637.10162469949853</c:v>
                </c:pt>
                <c:pt idx="60" formatCode="0">
                  <c:v>294.49379247677865</c:v>
                </c:pt>
                <c:pt idx="61" formatCode="0">
                  <c:v>245.48249249566157</c:v>
                </c:pt>
                <c:pt idx="62" formatCode="0">
                  <c:v>-53.530511974987689</c:v>
                </c:pt>
                <c:pt idx="63" formatCode="0">
                  <c:v>241.4750216169146</c:v>
                </c:pt>
                <c:pt idx="64" formatCode="0">
                  <c:v>163.54026172548151</c:v>
                </c:pt>
                <c:pt idx="65" formatCode="0">
                  <c:v>328.77321435916542</c:v>
                </c:pt>
                <c:pt idx="66" formatCode="0">
                  <c:v>39.864306331911848</c:v>
                </c:pt>
                <c:pt idx="67" formatCode="0">
                  <c:v>201.28840033023232</c:v>
                </c:pt>
                <c:pt idx="68" formatCode="0">
                  <c:v>-128.19771697222052</c:v>
                </c:pt>
                <c:pt idx="69" formatCode="0">
                  <c:v>53.998973141652471</c:v>
                </c:pt>
                <c:pt idx="70" formatCode="0">
                  <c:v>319.10020967187916</c:v>
                </c:pt>
                <c:pt idx="71" formatCode="0">
                  <c:v>490.26657469662234</c:v>
                </c:pt>
                <c:pt idx="72" formatCode="0">
                  <c:v>103.60455684952939</c:v>
                </c:pt>
                <c:pt idx="73" formatCode="0">
                  <c:v>265.94156872085625</c:v>
                </c:pt>
                <c:pt idx="74" formatCode="0">
                  <c:v>-339.6514634274526</c:v>
                </c:pt>
                <c:pt idx="75" formatCode="0">
                  <c:v>48.822876597339203</c:v>
                </c:pt>
                <c:pt idx="76" formatCode="0">
                  <c:v>216.43561470771499</c:v>
                </c:pt>
                <c:pt idx="77" formatCode="0">
                  <c:v>-93.019761986936004</c:v>
                </c:pt>
                <c:pt idx="78" formatCode="0">
                  <c:v>105.01987250764532</c:v>
                </c:pt>
                <c:pt idx="79" formatCode="0">
                  <c:v>342.06912246458688</c:v>
                </c:pt>
                <c:pt idx="80" formatCode="0">
                  <c:v>-272.94505256370746</c:v>
                </c:pt>
                <c:pt idx="81" formatCode="0">
                  <c:v>-80.959188090016823</c:v>
                </c:pt>
                <c:pt idx="82" formatCode="0">
                  <c:v>-249.78650199999987</c:v>
                </c:pt>
                <c:pt idx="83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F3-40CE-8A42-3A2115E851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5"/>
        <c:overlap val="-27"/>
        <c:axId val="1979537584"/>
        <c:axId val="1979527504"/>
      </c:barChart>
      <c:dateAx>
        <c:axId val="1979537584"/>
        <c:scaling>
          <c:orientation val="minMax"/>
          <c:max val="46022"/>
          <c:min val="15342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" sourceLinked="0"/>
        <c:majorTickMark val="none"/>
        <c:minorTickMark val="none"/>
        <c:tickLblPos val="high"/>
        <c:spPr>
          <a:noFill/>
          <a:ln w="9525" cap="flat" cmpd="sng" algn="ctr">
            <a:solidFill>
              <a:srgbClr val="89898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9527504"/>
        <c:crosses val="autoZero"/>
        <c:auto val="0"/>
        <c:lblOffset val="100"/>
        <c:baseTimeUnit val="days"/>
        <c:majorUnit val="3650"/>
        <c:majorTimeUnit val="days"/>
      </c:dateAx>
      <c:valAx>
        <c:axId val="1979527504"/>
        <c:scaling>
          <c:orientation val="maxMin"/>
          <c:max val="2600"/>
          <c:min val="-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Total Net Volume of Withdrawal (MG)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898989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9537584"/>
        <c:crosses val="autoZero"/>
        <c:crossBetween val="between"/>
      </c:valAx>
      <c:spPr>
        <a:noFill/>
        <a:ln>
          <a:solidFill>
            <a:srgbClr val="898989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3291593758856"/>
          <c:y val="2.9839703479049167E-2"/>
          <c:w val="0.8046967112675425"/>
          <c:h val="0.83642561546419525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Daily Flow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Aug.</c:v>
                </c:pt>
                <c:pt idx="8">
                  <c:v>Sept.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Sheet1!$B$2:$B$13</c:f>
              <c:numCache>
                <c:formatCode>0</c:formatCode>
                <c:ptCount val="12"/>
                <c:pt idx="0">
                  <c:v>1725.6654288</c:v>
                </c:pt>
                <c:pt idx="1">
                  <c:v>1874.318256</c:v>
                </c:pt>
                <c:pt idx="2">
                  <c:v>1809.6865920000002</c:v>
                </c:pt>
                <c:pt idx="3">
                  <c:v>1945.4130864000001</c:v>
                </c:pt>
                <c:pt idx="4">
                  <c:v>1770.9075935999999</c:v>
                </c:pt>
                <c:pt idx="5">
                  <c:v>1047.0329568</c:v>
                </c:pt>
                <c:pt idx="6">
                  <c:v>633.39030720000005</c:v>
                </c:pt>
                <c:pt idx="7">
                  <c:v>531.27227808000009</c:v>
                </c:pt>
                <c:pt idx="8">
                  <c:v>538.38176111999996</c:v>
                </c:pt>
                <c:pt idx="9">
                  <c:v>570.05127648000007</c:v>
                </c:pt>
                <c:pt idx="10">
                  <c:v>1053.4961231999998</c:v>
                </c:pt>
                <c:pt idx="11">
                  <c:v>1712.739096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C-4728-AC08-182249AD7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8575824"/>
        <c:axId val="438575040"/>
      </c:areaChart>
      <c:catAx>
        <c:axId val="43857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575040"/>
        <c:crosses val="autoZero"/>
        <c:auto val="1"/>
        <c:lblAlgn val="ctr"/>
        <c:lblOffset val="100"/>
        <c:noMultiLvlLbl val="0"/>
      </c:catAx>
      <c:valAx>
        <c:axId val="438575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Surface</a:t>
                </a:r>
                <a:r>
                  <a:rPr lang="en-US" baseline="0" dirty="0"/>
                  <a:t> Water Source Availability (mgd)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4492753623188401E-2"/>
              <c:y val="0.154108000803431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in"/>
        <c:minorTickMark val="none"/>
        <c:tickLblPos val="nextTo"/>
        <c:spPr>
          <a:noFill/>
          <a:ln>
            <a:solidFill>
              <a:schemeClr val="bg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57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3291593758856"/>
          <c:y val="2.9839703479049167E-2"/>
          <c:w val="0.8046967112675425"/>
          <c:h val="0.83642561546419525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Daily Flow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Aug.</c:v>
                </c:pt>
                <c:pt idx="8">
                  <c:v>Sept.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Sheet1!$B$2:$B$13</c:f>
              <c:numCache>
                <c:formatCode>0</c:formatCode>
                <c:ptCount val="12"/>
                <c:pt idx="0">
                  <c:v>1725.6654288</c:v>
                </c:pt>
                <c:pt idx="1">
                  <c:v>1874.318256</c:v>
                </c:pt>
                <c:pt idx="2">
                  <c:v>1809.6865920000002</c:v>
                </c:pt>
                <c:pt idx="3">
                  <c:v>1945.4130864000001</c:v>
                </c:pt>
                <c:pt idx="4">
                  <c:v>1770.9075935999999</c:v>
                </c:pt>
                <c:pt idx="5">
                  <c:v>1047.0329568</c:v>
                </c:pt>
                <c:pt idx="6">
                  <c:v>633.39030720000005</c:v>
                </c:pt>
                <c:pt idx="7">
                  <c:v>531.27227808000009</c:v>
                </c:pt>
                <c:pt idx="8">
                  <c:v>538.38176111999996</c:v>
                </c:pt>
                <c:pt idx="9">
                  <c:v>570.05127648000007</c:v>
                </c:pt>
                <c:pt idx="10">
                  <c:v>1053.4961231999998</c:v>
                </c:pt>
                <c:pt idx="11">
                  <c:v>1712.739096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C-4728-AC08-182249AD7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8575824"/>
        <c:axId val="438575040"/>
      </c:area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Max Day Demand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Aug.</c:v>
                </c:pt>
                <c:pt idx="8">
                  <c:v>Sept.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Sheet1!$C$2:$C$13</c:f>
              <c:numCache>
                <c:formatCode>0</c:formatCode>
                <c:ptCount val="12"/>
                <c:pt idx="0">
                  <c:v>22.60211267605634</c:v>
                </c:pt>
                <c:pt idx="1">
                  <c:v>23.409330985915492</c:v>
                </c:pt>
                <c:pt idx="2">
                  <c:v>22.419837573830076</c:v>
                </c:pt>
                <c:pt idx="3">
                  <c:v>22.978814553990606</c:v>
                </c:pt>
                <c:pt idx="4">
                  <c:v>28.434915947296684</c:v>
                </c:pt>
                <c:pt idx="5">
                  <c:v>37.670187793427225</c:v>
                </c:pt>
                <c:pt idx="6">
                  <c:v>50.672478418900496</c:v>
                </c:pt>
                <c:pt idx="7">
                  <c:v>51.766129032258064</c:v>
                </c:pt>
                <c:pt idx="8">
                  <c:v>38.423591549295772</c:v>
                </c:pt>
                <c:pt idx="9">
                  <c:v>25.518514311676512</c:v>
                </c:pt>
                <c:pt idx="10">
                  <c:v>22.413761737089203</c:v>
                </c:pt>
                <c:pt idx="11">
                  <c:v>22.237562471603812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DC-4728-AC08-182249AD7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577784"/>
        <c:axId val="438576216"/>
      </c:lineChart>
      <c:catAx>
        <c:axId val="43857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575040"/>
        <c:crosses val="autoZero"/>
        <c:auto val="1"/>
        <c:lblAlgn val="ctr"/>
        <c:lblOffset val="100"/>
        <c:noMultiLvlLbl val="0"/>
      </c:catAx>
      <c:valAx>
        <c:axId val="438575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Surface</a:t>
                </a:r>
                <a:r>
                  <a:rPr lang="en-US" baseline="0" dirty="0"/>
                  <a:t> Water Source Availability (mgd)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4492753623188401E-2"/>
              <c:y val="0.154108000803431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in"/>
        <c:minorTickMark val="none"/>
        <c:tickLblPos val="nextTo"/>
        <c:spPr>
          <a:noFill/>
          <a:ln>
            <a:solidFill>
              <a:schemeClr val="bg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575824"/>
        <c:crosses val="autoZero"/>
        <c:crossBetween val="between"/>
      </c:valAx>
      <c:valAx>
        <c:axId val="4385762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Maximum Day Demand (mgd)</a:t>
                </a:r>
              </a:p>
            </c:rich>
          </c:tx>
          <c:layout>
            <c:manualLayout>
              <c:xMode val="edge"/>
              <c:yMode val="edge"/>
              <c:x val="0.95615694345499525"/>
              <c:y val="0.307916815115215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in"/>
        <c:minorTickMark val="none"/>
        <c:tickLblPos val="nextTo"/>
        <c:spPr>
          <a:noFill/>
          <a:ln>
            <a:solidFill>
              <a:schemeClr val="tx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577784"/>
        <c:crosses val="max"/>
        <c:crossBetween val="between"/>
      </c:valAx>
      <c:catAx>
        <c:axId val="438577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8576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3291593758856"/>
          <c:y val="2.9839703479049167E-2"/>
          <c:w val="0.8046967112675425"/>
          <c:h val="0.83642561546419525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Daily Flow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Aug.</c:v>
                </c:pt>
                <c:pt idx="8">
                  <c:v>Sept.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Sheet1!$B$2:$B$13</c:f>
              <c:numCache>
                <c:formatCode>0</c:formatCode>
                <c:ptCount val="12"/>
                <c:pt idx="0">
                  <c:v>1725.6654288</c:v>
                </c:pt>
                <c:pt idx="1">
                  <c:v>1874.318256</c:v>
                </c:pt>
                <c:pt idx="2">
                  <c:v>1809.6865920000002</c:v>
                </c:pt>
                <c:pt idx="3">
                  <c:v>1945.4130864000001</c:v>
                </c:pt>
                <c:pt idx="4">
                  <c:v>1770.9075935999999</c:v>
                </c:pt>
                <c:pt idx="5">
                  <c:v>1047.0329568</c:v>
                </c:pt>
                <c:pt idx="6">
                  <c:v>633.39030720000005</c:v>
                </c:pt>
                <c:pt idx="7">
                  <c:v>531.27227808000009</c:v>
                </c:pt>
                <c:pt idx="8">
                  <c:v>538.38176111999996</c:v>
                </c:pt>
                <c:pt idx="9">
                  <c:v>570.05127648000007</c:v>
                </c:pt>
                <c:pt idx="10">
                  <c:v>1053.4961231999998</c:v>
                </c:pt>
                <c:pt idx="11">
                  <c:v>1712.739096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C-4728-AC08-182249AD7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8575824"/>
        <c:axId val="438575040"/>
      </c:area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Max Day Demand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Aug.</c:v>
                </c:pt>
                <c:pt idx="8">
                  <c:v>Sept.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Sheet1!$C$2:$C$13</c:f>
              <c:numCache>
                <c:formatCode>0</c:formatCode>
                <c:ptCount val="12"/>
                <c:pt idx="0">
                  <c:v>22.60211267605634</c:v>
                </c:pt>
                <c:pt idx="1">
                  <c:v>23.409330985915492</c:v>
                </c:pt>
                <c:pt idx="2">
                  <c:v>22.419837573830076</c:v>
                </c:pt>
                <c:pt idx="3">
                  <c:v>22.978814553990606</c:v>
                </c:pt>
                <c:pt idx="4">
                  <c:v>28.434915947296684</c:v>
                </c:pt>
                <c:pt idx="5">
                  <c:v>37.670187793427225</c:v>
                </c:pt>
                <c:pt idx="6">
                  <c:v>50.672478418900496</c:v>
                </c:pt>
                <c:pt idx="7">
                  <c:v>51.766129032258064</c:v>
                </c:pt>
                <c:pt idx="8">
                  <c:v>38.423591549295772</c:v>
                </c:pt>
                <c:pt idx="9">
                  <c:v>25.518514311676512</c:v>
                </c:pt>
                <c:pt idx="10">
                  <c:v>22.413761737089203</c:v>
                </c:pt>
                <c:pt idx="11">
                  <c:v>22.237562471603812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DC-4728-AC08-182249AD7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577784"/>
        <c:axId val="438576216"/>
      </c:lineChart>
      <c:catAx>
        <c:axId val="43857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575040"/>
        <c:crosses val="autoZero"/>
        <c:auto val="1"/>
        <c:lblAlgn val="ctr"/>
        <c:lblOffset val="100"/>
        <c:noMultiLvlLbl val="0"/>
      </c:catAx>
      <c:valAx>
        <c:axId val="438575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Surface</a:t>
                </a:r>
                <a:r>
                  <a:rPr lang="en-US" baseline="0" dirty="0"/>
                  <a:t> Water Source Availability (mgd)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4492753623188401E-2"/>
              <c:y val="0.154108000803431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in"/>
        <c:minorTickMark val="none"/>
        <c:tickLblPos val="nextTo"/>
        <c:spPr>
          <a:noFill/>
          <a:ln>
            <a:solidFill>
              <a:schemeClr val="bg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575824"/>
        <c:crosses val="autoZero"/>
        <c:crossBetween val="between"/>
      </c:valAx>
      <c:valAx>
        <c:axId val="4385762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Maximum Day Demand (mgd)</a:t>
                </a:r>
              </a:p>
            </c:rich>
          </c:tx>
          <c:layout>
            <c:manualLayout>
              <c:xMode val="edge"/>
              <c:yMode val="edge"/>
              <c:x val="0.95615694345499525"/>
              <c:y val="0.307916815115215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in"/>
        <c:minorTickMark val="none"/>
        <c:tickLblPos val="nextTo"/>
        <c:spPr>
          <a:noFill/>
          <a:ln>
            <a:solidFill>
              <a:schemeClr val="tx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577784"/>
        <c:crosses val="max"/>
        <c:crossBetween val="between"/>
      </c:valAx>
      <c:catAx>
        <c:axId val="438577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8576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3291593758856"/>
          <c:y val="2.9839703479049167E-2"/>
          <c:w val="0.8046967112675425"/>
          <c:h val="0.83642561546419525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Daily Flow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Aug.</c:v>
                </c:pt>
                <c:pt idx="8">
                  <c:v>Sept.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Sheet1!$B$2:$B$13</c:f>
              <c:numCache>
                <c:formatCode>0</c:formatCode>
                <c:ptCount val="12"/>
                <c:pt idx="0">
                  <c:v>1725.6654288</c:v>
                </c:pt>
                <c:pt idx="1">
                  <c:v>1874.318256</c:v>
                </c:pt>
                <c:pt idx="2">
                  <c:v>1809.6865920000002</c:v>
                </c:pt>
                <c:pt idx="3">
                  <c:v>1945.4130864000001</c:v>
                </c:pt>
                <c:pt idx="4">
                  <c:v>1770.9075935999999</c:v>
                </c:pt>
                <c:pt idx="5">
                  <c:v>1047.0329568</c:v>
                </c:pt>
                <c:pt idx="6">
                  <c:v>633.39030720000005</c:v>
                </c:pt>
                <c:pt idx="7">
                  <c:v>531.27227808000009</c:v>
                </c:pt>
                <c:pt idx="8">
                  <c:v>538.38176111999996</c:v>
                </c:pt>
                <c:pt idx="9">
                  <c:v>570.05127648000007</c:v>
                </c:pt>
                <c:pt idx="10">
                  <c:v>1053.4961231999998</c:v>
                </c:pt>
                <c:pt idx="11">
                  <c:v>1712.739096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C-4728-AC08-182249AD7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8575824"/>
        <c:axId val="438575040"/>
      </c:area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Max Day Demand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Aug.</c:v>
                </c:pt>
                <c:pt idx="8">
                  <c:v>Sept.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Sheet1!$C$2:$C$13</c:f>
              <c:numCache>
                <c:formatCode>0</c:formatCode>
                <c:ptCount val="12"/>
                <c:pt idx="0">
                  <c:v>22.60211267605634</c:v>
                </c:pt>
                <c:pt idx="1">
                  <c:v>23.409330985915492</c:v>
                </c:pt>
                <c:pt idx="2">
                  <c:v>22.419837573830076</c:v>
                </c:pt>
                <c:pt idx="3">
                  <c:v>22.978814553990606</c:v>
                </c:pt>
                <c:pt idx="4">
                  <c:v>28.434915947296684</c:v>
                </c:pt>
                <c:pt idx="5">
                  <c:v>37.670187793427225</c:v>
                </c:pt>
                <c:pt idx="6">
                  <c:v>50.672478418900496</c:v>
                </c:pt>
                <c:pt idx="7">
                  <c:v>51.766129032258064</c:v>
                </c:pt>
                <c:pt idx="8">
                  <c:v>38.423591549295772</c:v>
                </c:pt>
                <c:pt idx="9">
                  <c:v>25.518514311676512</c:v>
                </c:pt>
                <c:pt idx="10">
                  <c:v>22.413761737089203</c:v>
                </c:pt>
                <c:pt idx="11">
                  <c:v>22.237562471603812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DC-4728-AC08-182249AD7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577784"/>
        <c:axId val="438576216"/>
      </c:lineChart>
      <c:catAx>
        <c:axId val="43857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575040"/>
        <c:crosses val="autoZero"/>
        <c:auto val="1"/>
        <c:lblAlgn val="ctr"/>
        <c:lblOffset val="100"/>
        <c:noMultiLvlLbl val="0"/>
      </c:catAx>
      <c:valAx>
        <c:axId val="438575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Surface</a:t>
                </a:r>
                <a:r>
                  <a:rPr lang="en-US" baseline="0" dirty="0"/>
                  <a:t> Water Source Availability (mgd)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4492753623188401E-2"/>
              <c:y val="0.154108000803431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in"/>
        <c:minorTickMark val="none"/>
        <c:tickLblPos val="nextTo"/>
        <c:spPr>
          <a:noFill/>
          <a:ln>
            <a:solidFill>
              <a:schemeClr val="bg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575824"/>
        <c:crosses val="autoZero"/>
        <c:crossBetween val="between"/>
      </c:valAx>
      <c:valAx>
        <c:axId val="4385762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Maximum Day Demand (mgd)</a:t>
                </a:r>
              </a:p>
            </c:rich>
          </c:tx>
          <c:layout>
            <c:manualLayout>
              <c:xMode val="edge"/>
              <c:yMode val="edge"/>
              <c:x val="0.95615694345499525"/>
              <c:y val="0.307916815115215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in"/>
        <c:minorTickMark val="none"/>
        <c:tickLblPos val="nextTo"/>
        <c:spPr>
          <a:noFill/>
          <a:ln>
            <a:solidFill>
              <a:schemeClr val="tx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577784"/>
        <c:crosses val="max"/>
        <c:crossBetween val="between"/>
      </c:valAx>
      <c:catAx>
        <c:axId val="438577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8576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0.14266</cdr:x>
      <cdr:y>0.13817</cdr:y>
    </cdr:from>
    <cdr:to>
      <cdr:x>0.87971</cdr:x>
      <cdr:y>0.14384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872F6B11-30C1-01B2-D4F9-9758024A9368}"/>
            </a:ext>
          </a:extLst>
        </cdr:cNvPr>
        <cdr:cNvCxnSpPr/>
      </cdr:nvCxnSpPr>
      <cdr:spPr>
        <a:xfrm xmlns:a="http://schemas.openxmlformats.org/drawingml/2006/main" flipV="1">
          <a:off x="1382267" y="767694"/>
          <a:ext cx="7141464" cy="31504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C0B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0.14266</cdr:x>
      <cdr:y>0.61793</cdr:y>
    </cdr:from>
    <cdr:to>
      <cdr:x>0.87983</cdr:x>
      <cdr:y>0.61793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4BDFA68C-475F-B336-745A-0CC754B8B979}"/>
            </a:ext>
          </a:extLst>
        </cdr:cNvPr>
        <cdr:cNvCxnSpPr/>
      </cdr:nvCxnSpPr>
      <cdr:spPr>
        <a:xfrm xmlns:a="http://schemas.openxmlformats.org/drawingml/2006/main">
          <a:off x="1382311" y="3433344"/>
          <a:ext cx="7142622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C0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0.14266</cdr:x>
      <cdr:y>0.57144</cdr:y>
    </cdr:from>
    <cdr:to>
      <cdr:x>0.44744</cdr:x>
      <cdr:y>0.61852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00FCA1D-7647-4583-187F-9E4DD5CC4BDB}"/>
            </a:ext>
          </a:extLst>
        </cdr:cNvPr>
        <cdr:cNvSpPr txBox="1"/>
      </cdr:nvSpPr>
      <cdr:spPr>
        <a:xfrm xmlns:a="http://schemas.openxmlformats.org/drawingml/2006/main">
          <a:off x="1382311" y="3175000"/>
          <a:ext cx="2953053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1100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Instream/Fish Persistence Flow Requirements</a:t>
          </a:r>
        </a:p>
      </cdr:txBody>
    </cdr:sp>
  </cdr:relSizeAnchor>
  <cdr:relSizeAnchor xmlns:cdr="http://schemas.openxmlformats.org/drawingml/2006/chartDrawing">
    <cdr:from>
      <cdr:x>0.14266</cdr:x>
      <cdr:y>0.24686</cdr:y>
    </cdr:from>
    <cdr:to>
      <cdr:x>0.87983</cdr:x>
      <cdr:y>0.24686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E633A3A8-B842-D95F-F442-211C1E8C07B9}"/>
            </a:ext>
          </a:extLst>
        </cdr:cNvPr>
        <cdr:cNvCxnSpPr/>
      </cdr:nvCxnSpPr>
      <cdr:spPr>
        <a:xfrm xmlns:a="http://schemas.openxmlformats.org/drawingml/2006/main">
          <a:off x="1382311" y="1371600"/>
          <a:ext cx="7142622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7030A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0.6425</cdr:x>
      <cdr:y>0.20057</cdr:y>
    </cdr:from>
    <cdr:to>
      <cdr:x>0.8864</cdr:x>
      <cdr:y>0.24766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F2F12AD0-4131-D550-E03D-FB6A708FCDAD}"/>
            </a:ext>
          </a:extLst>
        </cdr:cNvPr>
        <cdr:cNvSpPr txBox="1"/>
      </cdr:nvSpPr>
      <cdr:spPr>
        <a:xfrm xmlns:a="http://schemas.openxmlformats.org/drawingml/2006/main">
          <a:off x="6225380" y="1114425"/>
          <a:ext cx="2363147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i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Treatment/Transmission Limitations</a:t>
          </a:r>
          <a:endParaRPr lang="en-US" sz="1100" i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0.78197</cdr:x>
      <cdr:y>0.092</cdr:y>
    </cdr:from>
    <cdr:to>
      <cdr:x>0.88772</cdr:x>
      <cdr:y>0.13909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039C6727-B664-2D69-16A0-74E618BDB568}"/>
            </a:ext>
          </a:extLst>
        </cdr:cNvPr>
        <cdr:cNvSpPr txBox="1"/>
      </cdr:nvSpPr>
      <cdr:spPr>
        <a:xfrm xmlns:a="http://schemas.openxmlformats.org/drawingml/2006/main">
          <a:off x="7576736" y="511175"/>
          <a:ext cx="1024639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0" i="1" kern="1200" dirty="0">
              <a:solidFill>
                <a:srgbClr val="00C0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Peak Demand</a:t>
          </a:r>
          <a:endParaRPr lang="en-US" sz="1100" b="0" i="1" kern="1200" dirty="0">
            <a:solidFill>
              <a:srgbClr val="00C0B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0.14266</cdr:x>
      <cdr:y>0.13817</cdr:y>
    </cdr:from>
    <cdr:to>
      <cdr:x>0.87971</cdr:x>
      <cdr:y>0.14384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872F6B11-30C1-01B2-D4F9-9758024A9368}"/>
            </a:ext>
          </a:extLst>
        </cdr:cNvPr>
        <cdr:cNvCxnSpPr/>
      </cdr:nvCxnSpPr>
      <cdr:spPr>
        <a:xfrm xmlns:a="http://schemas.openxmlformats.org/drawingml/2006/main" flipV="1">
          <a:off x="1382267" y="767694"/>
          <a:ext cx="7141464" cy="31504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C0B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0.14266</cdr:x>
      <cdr:y>0.61793</cdr:y>
    </cdr:from>
    <cdr:to>
      <cdr:x>0.87983</cdr:x>
      <cdr:y>0.61793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4BDFA68C-475F-B336-745A-0CC754B8B979}"/>
            </a:ext>
          </a:extLst>
        </cdr:cNvPr>
        <cdr:cNvCxnSpPr/>
      </cdr:nvCxnSpPr>
      <cdr:spPr>
        <a:xfrm xmlns:a="http://schemas.openxmlformats.org/drawingml/2006/main">
          <a:off x="1382311" y="3433344"/>
          <a:ext cx="7142622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C0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0.14266</cdr:x>
      <cdr:y>0.57144</cdr:y>
    </cdr:from>
    <cdr:to>
      <cdr:x>0.44744</cdr:x>
      <cdr:y>0.61852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00FCA1D-7647-4583-187F-9E4DD5CC4BDB}"/>
            </a:ext>
          </a:extLst>
        </cdr:cNvPr>
        <cdr:cNvSpPr txBox="1"/>
      </cdr:nvSpPr>
      <cdr:spPr>
        <a:xfrm xmlns:a="http://schemas.openxmlformats.org/drawingml/2006/main">
          <a:off x="1382311" y="3175000"/>
          <a:ext cx="2953053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1100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Instream/Fish Persistence Flow Requirements</a:t>
          </a:r>
        </a:p>
      </cdr:txBody>
    </cdr:sp>
  </cdr:relSizeAnchor>
  <cdr:relSizeAnchor xmlns:cdr="http://schemas.openxmlformats.org/drawingml/2006/chartDrawing">
    <cdr:from>
      <cdr:x>0.6425</cdr:x>
      <cdr:y>0.20057</cdr:y>
    </cdr:from>
    <cdr:to>
      <cdr:x>0.8864</cdr:x>
      <cdr:y>0.24766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F2F12AD0-4131-D550-E03D-FB6A708FCDAD}"/>
            </a:ext>
          </a:extLst>
        </cdr:cNvPr>
        <cdr:cNvSpPr txBox="1"/>
      </cdr:nvSpPr>
      <cdr:spPr>
        <a:xfrm xmlns:a="http://schemas.openxmlformats.org/drawingml/2006/main">
          <a:off x="6225380" y="1114425"/>
          <a:ext cx="2363147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i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Treatment/Transmission Limitations</a:t>
          </a:r>
          <a:endParaRPr lang="en-US" sz="1100" i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0.78197</cdr:x>
      <cdr:y>0.092</cdr:y>
    </cdr:from>
    <cdr:to>
      <cdr:x>0.88772</cdr:x>
      <cdr:y>0.13909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039C6727-B664-2D69-16A0-74E618BDB568}"/>
            </a:ext>
          </a:extLst>
        </cdr:cNvPr>
        <cdr:cNvSpPr txBox="1"/>
      </cdr:nvSpPr>
      <cdr:spPr>
        <a:xfrm xmlns:a="http://schemas.openxmlformats.org/drawingml/2006/main">
          <a:off x="7576736" y="511175"/>
          <a:ext cx="1024639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0" i="1" kern="1200" dirty="0">
              <a:solidFill>
                <a:srgbClr val="00C0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Peak Demand</a:t>
          </a:r>
          <a:endParaRPr lang="en-US" sz="1100" b="0" i="1" kern="1200" dirty="0">
            <a:solidFill>
              <a:srgbClr val="00C0B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0.14266</cdr:x>
      <cdr:y>0.24686</cdr:y>
    </cdr:from>
    <cdr:to>
      <cdr:x>0.87983</cdr:x>
      <cdr:y>0.24686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E633A3A8-B842-D95F-F442-211C1E8C07B9}"/>
            </a:ext>
          </a:extLst>
        </cdr:cNvPr>
        <cdr:cNvCxnSpPr/>
      </cdr:nvCxnSpPr>
      <cdr:spPr>
        <a:xfrm xmlns:a="http://schemas.openxmlformats.org/drawingml/2006/main">
          <a:off x="1382311" y="1371600"/>
          <a:ext cx="7142622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7030A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D13E5-4CEC-3A4A-8E5D-AFCEE7512EEC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85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69AE9-FB53-CC78-4CE3-3171E29A5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AE3DEF-AE28-D7C2-3D2A-CDDDDDEE6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DCC9DE-B13C-1DA7-A0FA-E3E480C3D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4D7F7-9AF5-8BDA-2E2E-D281638291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08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0979C-7D41-0559-E893-F33D82B07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5D9A2-AB1C-20D3-9575-54879F3B5A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CAD127-2B73-E843-B873-60BC3362A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6A94F-4EA1-CD5C-EF16-638C9153E6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63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B9C51-5C77-B731-E00E-C35F634E4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4FE662-42E1-8C66-72DC-0FCDC11B5F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2C8181-D5FC-6398-4990-11A8FD197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9DE39-6C16-8C2C-FC9B-AFD1868EC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73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49537-E307-60B6-6AD6-AA1CC1B4E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C6C579-EB5A-08F6-4D90-ADCAE9EF81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4C874-1B31-5817-319A-55BBC9856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BD2DA-5DCB-00AE-5684-CDC98076BA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373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AC9E5-3D7A-09E1-D195-35E34859F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EB889E-BD0D-B6E9-0196-908F485F7D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29C18F-225E-FCEF-7C41-7D336A442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33FAF-64F9-E3C3-0FA4-AFF1857290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86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39C7A-76C6-A177-1313-C4D346FBA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9CB400-63EA-85B3-5CA1-6C2FF125B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15C49F-8562-7289-EAB4-ABAC91344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8F880-4EB5-0560-FA12-1BCC00BCBE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891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153E0-4424-9D5F-7206-10142AA4A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D8597A-9D33-8050-B143-1FD42719E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CC7546-58D3-4354-FF9F-EF02FA77F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AA109-24E9-C515-3E05-1874A78070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32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B9DC0-4711-D624-D2D8-362E67B11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CE5582-527A-5B45-A963-E743956E85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59B713-D03B-6340-D2A4-9B0F1A371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E91D9-377F-DB9F-6C6B-AE6B8B6BF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99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11CD8-8178-C4A7-5693-55E067D8F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658235-0CA8-C5D8-C9F3-233AC1DF2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295D02-55D7-1583-E74A-3EFCBDEFE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022E2-FD82-2D2B-016F-509A0A507B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63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E8A4A-9A1D-A60A-4A4A-97ED0A993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08E984-7CA3-B64D-0368-DF4DA5C06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DFAD54-3FEA-30BC-3F70-14E00B500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9E1FC-5C0F-493A-507D-9B4CBE00CB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20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ADBB4-9B30-58CE-90C5-484AA0B83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21169D-09B6-A8D5-3D04-28719F182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26C531-EA76-733F-E943-90EB342BB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438A9-36DF-2FBC-9963-9F517C6F58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67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58F7B-B4C1-D623-3719-866FA2AA6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AB6F9A-800E-2C95-48C1-0299FB41A2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24433C-BC22-7C0C-7BC4-2A5E6D8241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01DC5-033F-41C5-CF98-1A409B71DD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53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BFA28-A79C-D2C7-C737-01FAD91F1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3742B2-B6E4-B726-DD59-D06D85F5E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1F9B48-5845-B030-A549-B353DA263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4D990-E7D1-8B7B-60BD-EAAE8A5A7B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32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1AFD4-682D-40CA-8931-D5EAA5F44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9B49A0-73FA-944D-4B74-56B5C62424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F28E7E-7681-FE01-31C8-A2864D743D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8AA00-4B89-746F-3510-78E8030D45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34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9A9F3-F55D-7F1A-9FAC-61321785C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31D5DB-8571-4150-FE82-C6D8B1C03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9A1CE4-232E-FB55-4669-A588CE7938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64911-5D97-CEA7-22F4-C38CE42A22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046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E3595-BC3E-3987-C61F-93DBA10F1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081618-590C-0FBF-6A6B-234D38A3F2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8C6AB3-0F7A-2A56-CA6F-92AFE9583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D0C34-C193-EFA2-79B9-E3F8E8F956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19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DB3AE-AAB3-5394-E5B0-C4D511F45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9325B0-082A-1279-2895-54286A9AFE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4091AC-5139-C669-E6FC-488747B4A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9C93E-20E0-8C9C-E771-EBF192EF8A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20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00BE1-D221-AB2B-2635-190AC6B7F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9A75FC-4D03-0923-4C67-4A29DADC95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B2AF0D-3BDF-C30C-D139-3159DAC27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020B4-75AE-6EBA-1CBF-ED8CE648F8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612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62F7F-A397-C3B8-2FFF-AE5455062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D54425-0855-17DB-2DA0-ECC0682C84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25E941-B905-637B-4072-0A2BE6A17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71605-76D4-0173-35D2-3082EFDD4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6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89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0E43F-1676-3868-083A-5583E8237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E82C75-D5BB-240A-B84A-AB2CB3021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C3AEA8-DC77-1FB7-06E1-D85D4B464B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766DC-70D5-08F5-0F6A-5E73875803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365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8514F-45A4-0851-707B-96892D84E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A4B619-E8FD-87F7-0C85-BFCFD2F12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5406E3-1E55-B37E-DCF4-AE40210EB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34A9A-2C16-1414-5A27-EC79EEB02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4229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4B4EE-BCCF-01A7-1B2C-FC763FC87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376CC5-E2B8-DE95-51BF-888DBDDA95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B03B23-EC57-0601-0A3F-E316D59A64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93DAD-F16A-6316-557F-E9C36F7069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62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18D37-4438-0874-1651-32659EE22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D41062-C85C-9B55-0565-278EFCE51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3A22CF-C21C-C28F-3D28-B0D3A5522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4C571-3780-11E0-32DA-27ADE995DA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7562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1DFAE-B6F3-58A8-8967-A4D1F35E2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F38C6C-09B3-8483-FECE-E56481E08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1A3530-0FCC-0599-10E3-A98F8CCC5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C1F87-EB3F-383A-6BF0-8A7C165E8D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9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95B2F-5169-DC5F-E8B3-78261768C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F1F520-4335-14C5-15C6-02CE0B990C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27BC16-B0CF-5EE8-DB06-1549CE8CF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1502D-FD6F-09C4-D339-A46FA8E5F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589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F7AC1-2BF8-BBC9-5675-95EEDC0E2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2758EB-0038-492A-D275-E66E959FDF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BD8136-1892-4776-11D7-57D6BA8025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63487-3D4D-D3BF-5B35-B86584A48F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92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68131-6939-A1AE-7887-C04FDD38D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A140F2-0C51-090B-AF27-051E06FA64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DFC345-B106-43C6-2366-C981C75BD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19C16-E7D9-0943-AB67-CF6B326171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285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54381-D52A-4DE5-3E68-F37AECEA3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C8A95F-C875-24BA-020E-DD7B7D8DB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AE4272-A938-19C4-3B84-664DDDBFD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848DE-E3BF-A4A8-2A92-DD27617A2D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02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95B2F-5169-DC5F-E8B3-78261768C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F1F520-4335-14C5-15C6-02CE0B990C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27BC16-B0CF-5EE8-DB06-1549CE8CF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1502D-FD6F-09C4-D339-A46FA8E5F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589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D8F1C-C758-0A85-5651-B23756F13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4A11E8-20EE-BFCD-F032-C90B77E222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94838-E575-82BD-5E1B-CA3C7D746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93D7B-5FCB-F485-3724-10070567D7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BF30-68E4-47BC-A1D5-867C99735F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9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7F74377-C834-AD73-E94F-2D5353265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5836" y="5502890"/>
            <a:ext cx="2462789" cy="127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May 8, 2025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PNWS-AWWA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May 8, 2025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PNWS-AWWA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May 8, 2025</a:t>
            </a:r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PNWS-AWWA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572DC-7286-CB06-E195-526A3D906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BBFCA-1383-22A4-05F5-EE2C7E7D2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A149D-7B11-97B7-336F-1A6AD7141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F81B-0012-48F8-9F77-7DB79937A4C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2A465-7FCD-7D36-9739-D08204E8D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5294F-C154-EB3B-6FDF-8DD475DB0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AFB1-43CE-4BFC-A80E-7F5470E22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1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May 8, 2025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PNWS-AWWA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May 8, 2025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PNWS-AWWA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May 8, 2025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PNWS-AWWA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May 8, 2025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PNWS-AWWA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Shape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icture Placeholder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2" name="Text Placeholder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Shape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66" name="Picture Placeholder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r>
              <a:rPr lang="en-US"/>
              <a:t>May 8, 2025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PNWS-AWWA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6" name="Text Placeholder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Text Placeholder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6" name="Text Placeholder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8" name="Text Placeholder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r>
              <a:rPr lang="en-US"/>
              <a:t>May 8, 2025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PNWS-AWWA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May 8, 2025</a:t>
            </a:r>
            <a:endParaRPr lang="en-US" dirty="0">
              <a:latin typeface="+mn-lt"/>
            </a:endParaRP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PNWS-AWWA</a:t>
            </a:r>
            <a:endParaRPr lang="en-US" b="0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  <p:sldLayoutId id="214748369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4062" y="497307"/>
            <a:ext cx="10966938" cy="2940390"/>
          </a:xfrm>
        </p:spPr>
        <p:txBody>
          <a:bodyPr/>
          <a:lstStyle/>
          <a:p>
            <a:pPr algn="r"/>
            <a:r>
              <a:rPr lang="en-US" sz="4400" dirty="0"/>
              <a:t>Groundwater Level Recovery in the Cooper Mountain-Bull Mountain Critical </a:t>
            </a:r>
            <a:br>
              <a:rPr lang="en-US" sz="4400" dirty="0"/>
            </a:br>
            <a:r>
              <a:rPr lang="en-US" sz="4400" dirty="0"/>
              <a:t>Groundwater Area through </a:t>
            </a:r>
            <a:br>
              <a:rPr lang="en-US" sz="4400" dirty="0"/>
            </a:br>
            <a:r>
              <a:rPr lang="en-US" sz="4400" dirty="0"/>
              <a:t>Implementation of ASR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428023"/>
            <a:ext cx="5491570" cy="1411409"/>
          </a:xfrm>
        </p:spPr>
        <p:txBody>
          <a:bodyPr/>
          <a:lstStyle/>
          <a:p>
            <a:r>
              <a:rPr lang="en-US" dirty="0">
                <a:latin typeface="+mj-lt"/>
              </a:rPr>
              <a:t>Jason Melady, RG, CWRE and Ted Ressler, RG, CWRE</a:t>
            </a:r>
          </a:p>
          <a:p>
            <a:r>
              <a:rPr lang="en-US" dirty="0">
                <a:latin typeface="+mj-lt"/>
              </a:rPr>
              <a:t>Summit Water Resources</a:t>
            </a:r>
            <a:endParaRPr lang="en-US" dirty="0"/>
          </a:p>
          <a:p>
            <a:r>
              <a:rPr lang="en-US" dirty="0"/>
              <a:t>PNWS-AWWA</a:t>
            </a:r>
          </a:p>
          <a:p>
            <a:r>
              <a:rPr lang="en-US" dirty="0"/>
              <a:t>May 8,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294A1-5626-2A45-3BFA-B5978B712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0671-7B9C-975B-9AE4-226D680BB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669925"/>
            <a:ext cx="10401300" cy="1325563"/>
          </a:xfrm>
        </p:spPr>
        <p:txBody>
          <a:bodyPr/>
          <a:lstStyle/>
          <a:p>
            <a:r>
              <a:rPr lang="en-US" dirty="0"/>
              <a:t>Background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68B44-6EFF-05BA-ED71-EDCD19082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908"/>
            <a:ext cx="10515600" cy="3735135"/>
          </a:xfrm>
        </p:spPr>
        <p:txBody>
          <a:bodyPr>
            <a:normAutofit/>
          </a:bodyPr>
          <a:lstStyle/>
          <a:p>
            <a:r>
              <a:rPr lang="en-US" dirty="0"/>
              <a:t>Municipal water suppliers looked to alternative sources for increasing supply, which was surface water</a:t>
            </a:r>
          </a:p>
          <a:p>
            <a:r>
              <a:rPr lang="en-US" dirty="0"/>
              <a:t>Continued growth in the 1980’s-90’s and increasing demands leads a different challenge: surface water supply limitations, water treatment capacity limitations, conveyance limitations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8AE95-06B2-DCA6-8DC9-2C7E0027C07E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D64B65-7D15-C500-B525-8B575ED0D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F91CB186-FEC4-E35E-884E-520AD73120E0}"/>
              </a:ext>
            </a:extLst>
          </p:cNvPr>
          <p:cNvSpPr txBox="1">
            <a:spLocks/>
          </p:cNvSpPr>
          <p:nvPr/>
        </p:nvSpPr>
        <p:spPr>
          <a:xfrm>
            <a:off x="174904" y="6498221"/>
            <a:ext cx="2223686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10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7F5BEF-298D-C94D-6FBD-A11E77743F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59"/>
          <a:stretch/>
        </p:blipFill>
        <p:spPr>
          <a:xfrm>
            <a:off x="3992579" y="4550783"/>
            <a:ext cx="4417550" cy="1932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5A1808-6BC4-2F27-7ED0-43105BF38E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9" y="4568232"/>
            <a:ext cx="3364417" cy="1892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E47107-8AAC-5147-A66F-F432D7790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5552" y="4568232"/>
            <a:ext cx="2851473" cy="189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72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A071F-00F7-700D-5F31-739CF328E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6E79A1-8CAA-52F0-671E-72480B5117AD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69E4F-A602-CAAE-3B46-8EB608A70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E0C6A24D-506F-F2CE-D0BD-354DEEC57A3B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223686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11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graphicFrame>
        <p:nvGraphicFramePr>
          <p:cNvPr id="13" name="Content Placeholder 10">
            <a:extLst>
              <a:ext uri="{FF2B5EF4-FFF2-40B4-BE49-F238E27FC236}">
                <a16:creationId xmlns:a16="http://schemas.microsoft.com/office/drawing/2014/main" id="{1AE07BB3-6CD0-F833-EDB9-648836B7D0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371658"/>
              </p:ext>
            </p:extLst>
          </p:nvPr>
        </p:nvGraphicFramePr>
        <p:xfrm>
          <a:off x="1038225" y="914400"/>
          <a:ext cx="9689247" cy="5556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2BD1222-AD83-F937-3526-676C69F078EC}"/>
              </a:ext>
            </a:extLst>
          </p:cNvPr>
          <p:cNvSpPr txBox="1"/>
          <p:nvPr/>
        </p:nvSpPr>
        <p:spPr>
          <a:xfrm>
            <a:off x="4937760" y="5120640"/>
            <a:ext cx="298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Water Availability</a:t>
            </a:r>
          </a:p>
        </p:txBody>
      </p:sp>
    </p:spTree>
    <p:extLst>
      <p:ext uri="{BB962C8B-B14F-4D97-AF65-F5344CB8AC3E}">
        <p14:creationId xmlns:p14="http://schemas.microsoft.com/office/powerpoint/2010/main" val="11246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83D1E-6C8B-AF19-D73D-48AD78DC8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E9BFA9-8E52-09F1-B063-2B919A1948C3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AA110E-BFF6-BFE7-1963-6B8B35986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0B7CD272-648A-BA5E-7D73-D874EF29AED3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223686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12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graphicFrame>
        <p:nvGraphicFramePr>
          <p:cNvPr id="13" name="Content Placeholder 10">
            <a:extLst>
              <a:ext uri="{FF2B5EF4-FFF2-40B4-BE49-F238E27FC236}">
                <a16:creationId xmlns:a16="http://schemas.microsoft.com/office/drawing/2014/main" id="{B3DBF56D-CB51-4C71-327F-ADBBD89788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249796"/>
              </p:ext>
            </p:extLst>
          </p:nvPr>
        </p:nvGraphicFramePr>
        <p:xfrm>
          <a:off x="1038225" y="914400"/>
          <a:ext cx="9689247" cy="5556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86F1EA2-9079-18C7-4301-9B47F6774056}"/>
              </a:ext>
            </a:extLst>
          </p:cNvPr>
          <p:cNvSpPr txBox="1"/>
          <p:nvPr/>
        </p:nvSpPr>
        <p:spPr>
          <a:xfrm>
            <a:off x="4937760" y="5120640"/>
            <a:ext cx="298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Water Availability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9DCF3D-6EA6-475C-565C-33E9CB6919CE}"/>
              </a:ext>
            </a:extLst>
          </p:cNvPr>
          <p:cNvCxnSpPr/>
          <p:nvPr/>
        </p:nvCxnSpPr>
        <p:spPr>
          <a:xfrm flipV="1">
            <a:off x="2420536" y="1705856"/>
            <a:ext cx="7141459" cy="31504"/>
          </a:xfrm>
          <a:prstGeom prst="line">
            <a:avLst/>
          </a:prstGeom>
          <a:ln w="19050">
            <a:solidFill>
              <a:srgbClr val="00C0B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">
            <a:extLst>
              <a:ext uri="{FF2B5EF4-FFF2-40B4-BE49-F238E27FC236}">
                <a16:creationId xmlns:a16="http://schemas.microsoft.com/office/drawing/2014/main" id="{8B557423-2926-8B15-4084-1881514A2E60}"/>
              </a:ext>
            </a:extLst>
          </p:cNvPr>
          <p:cNvSpPr txBox="1"/>
          <p:nvPr/>
        </p:nvSpPr>
        <p:spPr>
          <a:xfrm>
            <a:off x="8614968" y="1449329"/>
            <a:ext cx="1024638" cy="261639"/>
          </a:xfrm>
          <a:prstGeom prst="rect">
            <a:avLst/>
          </a:prstGeom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1" kern="1200" dirty="0">
                <a:solidFill>
                  <a:srgbClr val="00C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 Demand</a:t>
            </a:r>
            <a:endParaRPr lang="en-US" sz="1100" b="0" i="1" kern="1200" dirty="0">
              <a:solidFill>
                <a:srgbClr val="00C0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0785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30960-10C8-CFF5-B65B-7017C29AA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024D91-FB4E-9F06-D85B-5BC9580A2CDF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55F47-5A40-9DDF-2A00-B48E46DC2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6426246C-B095-F220-B735-AA2E83E8DD6C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223686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13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graphicFrame>
        <p:nvGraphicFramePr>
          <p:cNvPr id="13" name="Content Placeholder 10">
            <a:extLst>
              <a:ext uri="{FF2B5EF4-FFF2-40B4-BE49-F238E27FC236}">
                <a16:creationId xmlns:a16="http://schemas.microsoft.com/office/drawing/2014/main" id="{618A76A4-B486-09BC-77BD-5C9DF548BEAA}"/>
              </a:ext>
            </a:extLst>
          </p:cNvPr>
          <p:cNvGraphicFramePr>
            <a:graphicFrameLocks/>
          </p:cNvGraphicFramePr>
          <p:nvPr/>
        </p:nvGraphicFramePr>
        <p:xfrm>
          <a:off x="1038225" y="914400"/>
          <a:ext cx="9689247" cy="5556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53552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11CF5-806B-C783-3A5C-2A308DEFE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773D4D-54F3-C714-F809-3A7051BCDE2E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F397B-C622-34FE-2CFA-E4B5EE879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9E67AD37-AFD1-3176-D908-30FCCD1D678F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223686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14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graphicFrame>
        <p:nvGraphicFramePr>
          <p:cNvPr id="13" name="Content Placeholder 10">
            <a:extLst>
              <a:ext uri="{FF2B5EF4-FFF2-40B4-BE49-F238E27FC236}">
                <a16:creationId xmlns:a16="http://schemas.microsoft.com/office/drawing/2014/main" id="{2B264189-0714-FA14-DAEA-FDFA7F0BC2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2473002"/>
              </p:ext>
            </p:extLst>
          </p:nvPr>
        </p:nvGraphicFramePr>
        <p:xfrm>
          <a:off x="1038225" y="914400"/>
          <a:ext cx="9689247" cy="5556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EBB4556-379E-2377-B751-A0A43B357BD8}"/>
              </a:ext>
            </a:extLst>
          </p:cNvPr>
          <p:cNvSpPr/>
          <p:nvPr/>
        </p:nvSpPr>
        <p:spPr>
          <a:xfrm>
            <a:off x="8790432" y="2548128"/>
            <a:ext cx="768096" cy="1438656"/>
          </a:xfrm>
          <a:custGeom>
            <a:avLst/>
            <a:gdLst>
              <a:gd name="connsiteX0" fmla="*/ 755904 w 768096"/>
              <a:gd name="connsiteY0" fmla="*/ 0 h 1438656"/>
              <a:gd name="connsiteX1" fmla="*/ 97536 w 768096"/>
              <a:gd name="connsiteY1" fmla="*/ 1255776 h 1438656"/>
              <a:gd name="connsiteX2" fmla="*/ 0 w 768096"/>
              <a:gd name="connsiteY2" fmla="*/ 1365504 h 1438656"/>
              <a:gd name="connsiteX3" fmla="*/ 146304 w 768096"/>
              <a:gd name="connsiteY3" fmla="*/ 1438656 h 1438656"/>
              <a:gd name="connsiteX4" fmla="*/ 768096 w 768096"/>
              <a:gd name="connsiteY4" fmla="*/ 1426464 h 1438656"/>
              <a:gd name="connsiteX5" fmla="*/ 755904 w 768096"/>
              <a:gd name="connsiteY5" fmla="*/ 0 h 143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8096" h="1438656">
                <a:moveTo>
                  <a:pt x="755904" y="0"/>
                </a:moveTo>
                <a:lnTo>
                  <a:pt x="97536" y="1255776"/>
                </a:lnTo>
                <a:lnTo>
                  <a:pt x="0" y="1365504"/>
                </a:lnTo>
                <a:lnTo>
                  <a:pt x="146304" y="1438656"/>
                </a:lnTo>
                <a:lnTo>
                  <a:pt x="768096" y="1426464"/>
                </a:lnTo>
                <a:lnTo>
                  <a:pt x="755904" y="0"/>
                </a:lnTo>
                <a:close/>
              </a:path>
            </a:pathLst>
          </a:custGeom>
          <a:solidFill>
            <a:schemeClr val="tx1">
              <a:alpha val="6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1FC6E26-E334-2953-037C-E9652459FB37}"/>
              </a:ext>
            </a:extLst>
          </p:cNvPr>
          <p:cNvSpPr/>
          <p:nvPr/>
        </p:nvSpPr>
        <p:spPr>
          <a:xfrm>
            <a:off x="5998464" y="1719072"/>
            <a:ext cx="1280160" cy="548640"/>
          </a:xfrm>
          <a:custGeom>
            <a:avLst/>
            <a:gdLst>
              <a:gd name="connsiteX0" fmla="*/ 0 w 1280160"/>
              <a:gd name="connsiteY0" fmla="*/ 548640 h 548640"/>
              <a:gd name="connsiteX1" fmla="*/ 292608 w 1280160"/>
              <a:gd name="connsiteY1" fmla="*/ 60960 h 548640"/>
              <a:gd name="connsiteX2" fmla="*/ 999744 w 1280160"/>
              <a:gd name="connsiteY2" fmla="*/ 0 h 548640"/>
              <a:gd name="connsiteX3" fmla="*/ 1280160 w 1280160"/>
              <a:gd name="connsiteY3" fmla="*/ 548640 h 548640"/>
              <a:gd name="connsiteX4" fmla="*/ 0 w 1280160"/>
              <a:gd name="connsiteY4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548640">
                <a:moveTo>
                  <a:pt x="0" y="548640"/>
                </a:moveTo>
                <a:lnTo>
                  <a:pt x="292608" y="60960"/>
                </a:lnTo>
                <a:lnTo>
                  <a:pt x="999744" y="0"/>
                </a:lnTo>
                <a:lnTo>
                  <a:pt x="1280160" y="548640"/>
                </a:lnTo>
                <a:lnTo>
                  <a:pt x="0" y="54864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175334E-0182-DDFF-2B61-03ABF39F7EBF}"/>
              </a:ext>
            </a:extLst>
          </p:cNvPr>
          <p:cNvSpPr/>
          <p:nvPr/>
        </p:nvSpPr>
        <p:spPr>
          <a:xfrm>
            <a:off x="2408663" y="2097024"/>
            <a:ext cx="2943922" cy="1906264"/>
          </a:xfrm>
          <a:custGeom>
            <a:avLst/>
            <a:gdLst>
              <a:gd name="connsiteX0" fmla="*/ 11152 w 2943922"/>
              <a:gd name="connsiteY0" fmla="*/ 379141 h 1884556"/>
              <a:gd name="connsiteX1" fmla="*/ 0 w 2943922"/>
              <a:gd name="connsiteY1" fmla="*/ 1862253 h 1884556"/>
              <a:gd name="connsiteX2" fmla="*/ 691376 w 2943922"/>
              <a:gd name="connsiteY2" fmla="*/ 1784195 h 1884556"/>
              <a:gd name="connsiteX3" fmla="*/ 1338147 w 2943922"/>
              <a:gd name="connsiteY3" fmla="*/ 1884556 h 1884556"/>
              <a:gd name="connsiteX4" fmla="*/ 1962615 w 2943922"/>
              <a:gd name="connsiteY4" fmla="*/ 1817648 h 1884556"/>
              <a:gd name="connsiteX5" fmla="*/ 2631688 w 2943922"/>
              <a:gd name="connsiteY5" fmla="*/ 1371600 h 1884556"/>
              <a:gd name="connsiteX6" fmla="*/ 2943922 w 2943922"/>
              <a:gd name="connsiteY6" fmla="*/ 1003609 h 1884556"/>
              <a:gd name="connsiteX7" fmla="*/ 2609386 w 2943922"/>
              <a:gd name="connsiteY7" fmla="*/ 323385 h 1884556"/>
              <a:gd name="connsiteX8" fmla="*/ 1940313 w 2943922"/>
              <a:gd name="connsiteY8" fmla="*/ 0 h 1884556"/>
              <a:gd name="connsiteX9" fmla="*/ 1326996 w 2943922"/>
              <a:gd name="connsiteY9" fmla="*/ 245327 h 1884556"/>
              <a:gd name="connsiteX10" fmla="*/ 669074 w 2943922"/>
              <a:gd name="connsiteY10" fmla="*/ 111512 h 1884556"/>
              <a:gd name="connsiteX11" fmla="*/ 11152 w 2943922"/>
              <a:gd name="connsiteY11" fmla="*/ 379141 h 188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43922" h="1884556">
                <a:moveTo>
                  <a:pt x="11152" y="379141"/>
                </a:moveTo>
                <a:cubicBezTo>
                  <a:pt x="7435" y="873512"/>
                  <a:pt x="3717" y="1367882"/>
                  <a:pt x="0" y="1862253"/>
                </a:cubicBezTo>
                <a:lnTo>
                  <a:pt x="691376" y="1784195"/>
                </a:lnTo>
                <a:lnTo>
                  <a:pt x="1338147" y="1884556"/>
                </a:lnTo>
                <a:lnTo>
                  <a:pt x="1962615" y="1817648"/>
                </a:lnTo>
                <a:lnTo>
                  <a:pt x="2631688" y="1371600"/>
                </a:lnTo>
                <a:lnTo>
                  <a:pt x="2943922" y="1003609"/>
                </a:lnTo>
                <a:lnTo>
                  <a:pt x="2609386" y="323385"/>
                </a:lnTo>
                <a:lnTo>
                  <a:pt x="1940313" y="0"/>
                </a:lnTo>
                <a:lnTo>
                  <a:pt x="1326996" y="245327"/>
                </a:lnTo>
                <a:lnTo>
                  <a:pt x="669074" y="111512"/>
                </a:lnTo>
                <a:lnTo>
                  <a:pt x="11152" y="379141"/>
                </a:lnTo>
                <a:close/>
              </a:path>
            </a:pathLst>
          </a:custGeom>
          <a:solidFill>
            <a:schemeClr val="tx1">
              <a:alpha val="78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119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F4F3D-30A9-3276-B98A-C7EBE3AA7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BC3B6-A046-89D4-7BB3-66DDA13A2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669925"/>
            <a:ext cx="10401300" cy="1325563"/>
          </a:xfrm>
        </p:spPr>
        <p:txBody>
          <a:bodyPr/>
          <a:lstStyle/>
          <a:p>
            <a:r>
              <a:rPr lang="en-US" dirty="0"/>
              <a:t>Background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A8737-F422-155A-A0F1-AFFE42C9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908"/>
            <a:ext cx="10515600" cy="37351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Municipal water suppliers looked to alternative sources for increasing supply, which was surface water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Over time, a different challenge: surface water supply limitations and/or water treatment capacity limitations</a:t>
            </a:r>
          </a:p>
          <a:p>
            <a:r>
              <a:rPr lang="en-US" dirty="0"/>
              <a:t>Oregon ASR rules developed in mid 1990’s</a:t>
            </a:r>
          </a:p>
          <a:p>
            <a:r>
              <a:rPr lang="en-US" dirty="0"/>
              <a:t>Renewed focus on CRBG aquifer for </a:t>
            </a:r>
            <a:r>
              <a:rPr lang="en-US" u="sng" dirty="0"/>
              <a:t>storage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88459-A400-F394-7612-5DC2E274531E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FF227-149B-3051-328B-FB4E9B48C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E04FE0DA-6EBC-FF33-22DB-DD9213A6CF09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223686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15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</p:spTree>
    <p:extLst>
      <p:ext uri="{BB962C8B-B14F-4D97-AF65-F5344CB8AC3E}">
        <p14:creationId xmlns:p14="http://schemas.microsoft.com/office/powerpoint/2010/main" val="1790344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26DDB-DBE7-3C9D-233E-4BF946A34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53D31-CDEF-263C-00E9-24F3CB511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669925"/>
            <a:ext cx="10401300" cy="1325563"/>
          </a:xfrm>
        </p:spPr>
        <p:txBody>
          <a:bodyPr/>
          <a:lstStyle/>
          <a:p>
            <a:r>
              <a:rPr lang="en-US" dirty="0"/>
              <a:t>ASR Development 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84A46-D8CC-4A5B-D607-C41CC726BD3F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6537A-CC01-2AAF-64BA-290E9A3DA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EEB834DE-71B6-D365-786E-A06B7EE62BC7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223686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16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D110624C-3A3B-1B8B-25CF-69EA189FA689}"/>
              </a:ext>
            </a:extLst>
          </p:cNvPr>
          <p:cNvSpPr/>
          <p:nvPr/>
        </p:nvSpPr>
        <p:spPr>
          <a:xfrm>
            <a:off x="1006170" y="3365574"/>
            <a:ext cx="1259639" cy="761845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Beaverton ASR 1</a:t>
            </a:r>
            <a:b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(1.0 mgd)</a:t>
            </a: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1355FA07-D072-6BA7-C775-DE7664976598}"/>
              </a:ext>
            </a:extLst>
          </p:cNvPr>
          <p:cNvSpPr/>
          <p:nvPr/>
        </p:nvSpPr>
        <p:spPr>
          <a:xfrm>
            <a:off x="1878907" y="2260731"/>
            <a:ext cx="1259639" cy="761845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Beaverton ASR 2</a:t>
            </a:r>
            <a:b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(2.0 mgd)</a:t>
            </a: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5430EBF3-34D6-DCAD-F368-BCAB859590A9}"/>
              </a:ext>
            </a:extLst>
          </p:cNvPr>
          <p:cNvSpPr/>
          <p:nvPr/>
        </p:nvSpPr>
        <p:spPr>
          <a:xfrm>
            <a:off x="4508233" y="3370370"/>
            <a:ext cx="1259639" cy="761845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Beaverton ASR 4</a:t>
            </a:r>
            <a:b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(3.0 mgd)</a:t>
            </a:r>
          </a:p>
        </p:txBody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64AC15DD-80B1-C2D0-1E04-6A64538389F8}"/>
              </a:ext>
            </a:extLst>
          </p:cNvPr>
          <p:cNvSpPr/>
          <p:nvPr/>
        </p:nvSpPr>
        <p:spPr>
          <a:xfrm>
            <a:off x="10121373" y="3364947"/>
            <a:ext cx="1259639" cy="761845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Beaverton ASR 7</a:t>
            </a:r>
            <a:b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(1.5 mgd)</a:t>
            </a: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169E0497-4CF3-9D11-FC37-B9D7E50703F6}"/>
              </a:ext>
            </a:extLst>
          </p:cNvPr>
          <p:cNvSpPr/>
          <p:nvPr/>
        </p:nvSpPr>
        <p:spPr>
          <a:xfrm>
            <a:off x="5654913" y="2263200"/>
            <a:ext cx="1259639" cy="761845"/>
          </a:xfrm>
          <a:prstGeom prst="flowChartProcess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TVWD</a:t>
            </a:r>
            <a:b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Grabhorn</a:t>
            </a:r>
            <a:b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(2.0 mgd)</a:t>
            </a: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9BA9214C-0B49-E8E9-2127-12EA897D7C02}"/>
              </a:ext>
            </a:extLst>
          </p:cNvPr>
          <p:cNvSpPr/>
          <p:nvPr/>
        </p:nvSpPr>
        <p:spPr>
          <a:xfrm>
            <a:off x="2740856" y="3364947"/>
            <a:ext cx="1259639" cy="761845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Tigard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ASR 1</a:t>
            </a:r>
            <a:b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(1.4 mgd)</a:t>
            </a: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FF23184A-73C2-410F-451F-78DEC2526742}"/>
              </a:ext>
            </a:extLst>
          </p:cNvPr>
          <p:cNvSpPr/>
          <p:nvPr/>
        </p:nvSpPr>
        <p:spPr>
          <a:xfrm>
            <a:off x="3631645" y="2263253"/>
            <a:ext cx="1259639" cy="761845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Tigard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ASR 2</a:t>
            </a:r>
            <a:b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(2.4 mgd)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14515A6C-BEE0-5037-C38A-254452515AE5}"/>
              </a:ext>
            </a:extLst>
          </p:cNvPr>
          <p:cNvCxnSpPr>
            <a:cxnSpLocks/>
            <a:stCxn id="32" idx="2"/>
          </p:cNvCxnSpPr>
          <p:nvPr/>
        </p:nvCxnSpPr>
        <p:spPr>
          <a:xfrm rot="16200000" flipH="1">
            <a:off x="1349134" y="4414275"/>
            <a:ext cx="1113350" cy="5396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AD2A6155-D355-C75A-D2BA-0106B13C162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68098" y="3867438"/>
            <a:ext cx="2214872" cy="533615"/>
          </a:xfrm>
          <a:prstGeom prst="bentConnector3">
            <a:avLst>
              <a:gd name="adj1" fmla="val 7494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C488F7A8-87D6-5470-7AFB-E4FAF2F9BBEE}"/>
              </a:ext>
            </a:extLst>
          </p:cNvPr>
          <p:cNvCxnSpPr>
            <a:cxnSpLocks/>
          </p:cNvCxnSpPr>
          <p:nvPr/>
        </p:nvCxnSpPr>
        <p:spPr>
          <a:xfrm rot="5400000">
            <a:off x="2690545" y="4561551"/>
            <a:ext cx="1114890" cy="245372"/>
          </a:xfrm>
          <a:prstGeom prst="bent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6840CE63-5DC2-AF8B-FD2C-0685BA2005A3}"/>
              </a:ext>
            </a:extLst>
          </p:cNvPr>
          <p:cNvCxnSpPr>
            <a:cxnSpLocks/>
            <a:stCxn id="40" idx="2"/>
          </p:cNvCxnSpPr>
          <p:nvPr/>
        </p:nvCxnSpPr>
        <p:spPr>
          <a:xfrm rot="5400000">
            <a:off x="4459647" y="4562363"/>
            <a:ext cx="1108555" cy="248258"/>
          </a:xfrm>
          <a:prstGeom prst="bentConnector3">
            <a:avLst>
              <a:gd name="adj1" fmla="val 4971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A651EC96-D467-1876-54F6-AD0D01CD55C5}"/>
              </a:ext>
            </a:extLst>
          </p:cNvPr>
          <p:cNvCxnSpPr>
            <a:cxnSpLocks/>
            <a:stCxn id="42" idx="2"/>
          </p:cNvCxnSpPr>
          <p:nvPr/>
        </p:nvCxnSpPr>
        <p:spPr>
          <a:xfrm rot="5400000">
            <a:off x="4630580" y="3586340"/>
            <a:ext cx="2215448" cy="1092859"/>
          </a:xfrm>
          <a:prstGeom prst="bentConnector3">
            <a:avLst>
              <a:gd name="adj1" fmla="val 74650"/>
            </a:avLst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982C01E0-B540-99EE-8ADE-A6DF48241408}"/>
              </a:ext>
            </a:extLst>
          </p:cNvPr>
          <p:cNvCxnSpPr>
            <a:cxnSpLocks/>
            <a:stCxn id="44" idx="2"/>
          </p:cNvCxnSpPr>
          <p:nvPr/>
        </p:nvCxnSpPr>
        <p:spPr>
          <a:xfrm rot="16200000" flipH="1">
            <a:off x="3315347" y="3971216"/>
            <a:ext cx="2219586" cy="327350"/>
          </a:xfrm>
          <a:prstGeom prst="bentConnector3">
            <a:avLst>
              <a:gd name="adj1" fmla="val 74783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59F86EE-2F70-9A13-9899-317BDEA83B3D}"/>
              </a:ext>
            </a:extLst>
          </p:cNvPr>
          <p:cNvGrpSpPr/>
          <p:nvPr/>
        </p:nvGrpSpPr>
        <p:grpSpPr>
          <a:xfrm>
            <a:off x="1290530" y="5235655"/>
            <a:ext cx="9597069" cy="486768"/>
            <a:chOff x="1290530" y="5235655"/>
            <a:chExt cx="9597069" cy="48676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52B770-7DB2-1F18-75BB-5CDAD7A30B5A}"/>
                </a:ext>
              </a:extLst>
            </p:cNvPr>
            <p:cNvSpPr txBox="1"/>
            <p:nvPr/>
          </p:nvSpPr>
          <p:spPr>
            <a:xfrm>
              <a:off x="1290530" y="5445424"/>
              <a:ext cx="541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1996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F358CB-44AF-3EF6-C6CC-9F6E2C4044B7}"/>
                </a:ext>
              </a:extLst>
            </p:cNvPr>
            <p:cNvSpPr txBox="1"/>
            <p:nvPr/>
          </p:nvSpPr>
          <p:spPr>
            <a:xfrm>
              <a:off x="3107738" y="5445424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2002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A99A36-3D03-FA0A-0F7D-A7A2F6D9445A}"/>
                </a:ext>
              </a:extLst>
            </p:cNvPr>
            <p:cNvSpPr txBox="1"/>
            <p:nvPr/>
          </p:nvSpPr>
          <p:spPr>
            <a:xfrm>
              <a:off x="4920828" y="5445424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2008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6CE51B-2FB3-9248-AC8C-DD7C457AEDB2}"/>
                </a:ext>
              </a:extLst>
            </p:cNvPr>
            <p:cNvSpPr txBox="1"/>
            <p:nvPr/>
          </p:nvSpPr>
          <p:spPr>
            <a:xfrm>
              <a:off x="6718789" y="5445424"/>
              <a:ext cx="532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2014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310D1C-B07A-4ED9-0FD6-553B350BE79D}"/>
                </a:ext>
              </a:extLst>
            </p:cNvPr>
            <p:cNvSpPr txBox="1"/>
            <p:nvPr/>
          </p:nvSpPr>
          <p:spPr>
            <a:xfrm>
              <a:off x="8587362" y="5445424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2020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F7BEDB-F1B3-20A4-2956-960F6A65EBEC}"/>
                </a:ext>
              </a:extLst>
            </p:cNvPr>
            <p:cNvSpPr txBox="1"/>
            <p:nvPr/>
          </p:nvSpPr>
          <p:spPr>
            <a:xfrm>
              <a:off x="10343860" y="5445424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2026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687F7AF-6D17-DDD3-5504-002157CE9267}"/>
                </a:ext>
              </a:extLst>
            </p:cNvPr>
            <p:cNvCxnSpPr>
              <a:cxnSpLocks/>
            </p:cNvCxnSpPr>
            <p:nvPr/>
          </p:nvCxnSpPr>
          <p:spPr>
            <a:xfrm>
              <a:off x="1561374" y="5242871"/>
              <a:ext cx="906405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692254-D15D-EB23-84EF-0A9129B18F46}"/>
                </a:ext>
              </a:extLst>
            </p:cNvPr>
            <p:cNvCxnSpPr/>
            <p:nvPr/>
          </p:nvCxnSpPr>
          <p:spPr>
            <a:xfrm>
              <a:off x="1561374" y="5245252"/>
              <a:ext cx="0" cy="19845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3B8EEC7-1534-ED6E-DDEA-5F83117E3201}"/>
                </a:ext>
              </a:extLst>
            </p:cNvPr>
            <p:cNvCxnSpPr/>
            <p:nvPr/>
          </p:nvCxnSpPr>
          <p:spPr>
            <a:xfrm>
              <a:off x="7006496" y="5254776"/>
              <a:ext cx="0" cy="19845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1302932-815F-C9A9-2888-181D6E31BE34}"/>
                </a:ext>
              </a:extLst>
            </p:cNvPr>
            <p:cNvCxnSpPr/>
            <p:nvPr/>
          </p:nvCxnSpPr>
          <p:spPr>
            <a:xfrm>
              <a:off x="3380160" y="5245252"/>
              <a:ext cx="0" cy="19845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C9E23CD-9EA9-1B01-68FE-E7F94CC67F58}"/>
                </a:ext>
              </a:extLst>
            </p:cNvPr>
            <p:cNvCxnSpPr/>
            <p:nvPr/>
          </p:nvCxnSpPr>
          <p:spPr>
            <a:xfrm>
              <a:off x="8821131" y="5254772"/>
              <a:ext cx="0" cy="19845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A7E2C4-82E8-1520-0731-3946B0D1D2BE}"/>
                </a:ext>
              </a:extLst>
            </p:cNvPr>
            <p:cNvCxnSpPr/>
            <p:nvPr/>
          </p:nvCxnSpPr>
          <p:spPr>
            <a:xfrm>
              <a:off x="5192697" y="5254776"/>
              <a:ext cx="0" cy="19845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019EFED-2B9E-2BCB-5528-FABE200BB76F}"/>
                </a:ext>
              </a:extLst>
            </p:cNvPr>
            <p:cNvCxnSpPr/>
            <p:nvPr/>
          </p:nvCxnSpPr>
          <p:spPr>
            <a:xfrm>
              <a:off x="10625433" y="5243513"/>
              <a:ext cx="0" cy="19845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BA63DB97-945B-6114-027A-4D44352AF872}"/>
                </a:ext>
              </a:extLst>
            </p:cNvPr>
            <p:cNvCxnSpPr>
              <a:cxnSpLocks/>
            </p:cNvCxnSpPr>
            <p:nvPr/>
          </p:nvCxnSpPr>
          <p:spPr>
            <a:xfrm>
              <a:off x="1874255" y="5241047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7291091-7E09-4BAC-7FB2-961C2915D398}"/>
                </a:ext>
              </a:extLst>
            </p:cNvPr>
            <p:cNvCxnSpPr>
              <a:cxnSpLocks/>
            </p:cNvCxnSpPr>
            <p:nvPr/>
          </p:nvCxnSpPr>
          <p:spPr>
            <a:xfrm>
              <a:off x="2175628" y="5241047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E4A2A61-9697-ABC4-C40B-8A2EBC8A042D}"/>
                </a:ext>
              </a:extLst>
            </p:cNvPr>
            <p:cNvCxnSpPr>
              <a:cxnSpLocks/>
            </p:cNvCxnSpPr>
            <p:nvPr/>
          </p:nvCxnSpPr>
          <p:spPr>
            <a:xfrm>
              <a:off x="2776278" y="5241047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89675FA-CFB6-354B-5A27-FE310ADED5DB}"/>
                </a:ext>
              </a:extLst>
            </p:cNvPr>
            <p:cNvCxnSpPr>
              <a:cxnSpLocks/>
            </p:cNvCxnSpPr>
            <p:nvPr/>
          </p:nvCxnSpPr>
          <p:spPr>
            <a:xfrm>
              <a:off x="3080551" y="5241047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74FD2E3-41E1-6C48-C2D0-54013B44234D}"/>
                </a:ext>
              </a:extLst>
            </p:cNvPr>
            <p:cNvCxnSpPr>
              <a:cxnSpLocks/>
            </p:cNvCxnSpPr>
            <p:nvPr/>
          </p:nvCxnSpPr>
          <p:spPr>
            <a:xfrm>
              <a:off x="3687180" y="5237872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05C2BD08-84DC-FC2F-D4FF-0FDCAA0ED7F4}"/>
                </a:ext>
              </a:extLst>
            </p:cNvPr>
            <p:cNvCxnSpPr>
              <a:cxnSpLocks/>
            </p:cNvCxnSpPr>
            <p:nvPr/>
          </p:nvCxnSpPr>
          <p:spPr>
            <a:xfrm>
              <a:off x="3988553" y="5237872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F3A1ABA3-F64B-84C5-1098-CA34C6777904}"/>
                </a:ext>
              </a:extLst>
            </p:cNvPr>
            <p:cNvCxnSpPr>
              <a:cxnSpLocks/>
            </p:cNvCxnSpPr>
            <p:nvPr/>
          </p:nvCxnSpPr>
          <p:spPr>
            <a:xfrm>
              <a:off x="4589203" y="5237872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0108DEB-9749-A775-F2E7-120190EAD78E}"/>
                </a:ext>
              </a:extLst>
            </p:cNvPr>
            <p:cNvCxnSpPr>
              <a:cxnSpLocks/>
            </p:cNvCxnSpPr>
            <p:nvPr/>
          </p:nvCxnSpPr>
          <p:spPr>
            <a:xfrm>
              <a:off x="4893476" y="5237872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554EF1FF-D8A3-7FC0-3733-E10F91EDEEA9}"/>
                </a:ext>
              </a:extLst>
            </p:cNvPr>
            <p:cNvSpPr txBox="1"/>
            <p:nvPr/>
          </p:nvSpPr>
          <p:spPr>
            <a:xfrm>
              <a:off x="2203671" y="5445424"/>
              <a:ext cx="541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1999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A2390DF-81EF-8B33-E1F8-5FE30BBA44B7}"/>
                </a:ext>
              </a:extLst>
            </p:cNvPr>
            <p:cNvCxnSpPr/>
            <p:nvPr/>
          </p:nvCxnSpPr>
          <p:spPr>
            <a:xfrm>
              <a:off x="2476093" y="5237448"/>
              <a:ext cx="0" cy="19845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9E2F190D-755A-529F-1494-729F45E1E09E}"/>
                </a:ext>
              </a:extLst>
            </p:cNvPr>
            <p:cNvSpPr txBox="1"/>
            <p:nvPr/>
          </p:nvSpPr>
          <p:spPr>
            <a:xfrm>
              <a:off x="4015783" y="5445424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2005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9B3A3D8-EAD1-4AEB-7BC3-AAB29CFEAACB}"/>
                </a:ext>
              </a:extLst>
            </p:cNvPr>
            <p:cNvCxnSpPr/>
            <p:nvPr/>
          </p:nvCxnSpPr>
          <p:spPr>
            <a:xfrm>
              <a:off x="4288205" y="5242871"/>
              <a:ext cx="0" cy="19845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C658F287-38EF-DEC9-D237-0ABBC33CBB64}"/>
                </a:ext>
              </a:extLst>
            </p:cNvPr>
            <p:cNvSpPr txBox="1"/>
            <p:nvPr/>
          </p:nvSpPr>
          <p:spPr>
            <a:xfrm>
              <a:off x="5828196" y="5445424"/>
              <a:ext cx="535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2011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0E0DC0F2-FEBB-65A6-2AB5-F6623F22F350}"/>
                </a:ext>
              </a:extLst>
            </p:cNvPr>
            <p:cNvCxnSpPr/>
            <p:nvPr/>
          </p:nvCxnSpPr>
          <p:spPr>
            <a:xfrm>
              <a:off x="6100618" y="5243035"/>
              <a:ext cx="0" cy="19845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3E7EA1C-5B9D-08DC-E8E6-A137940BB7DB}"/>
                </a:ext>
              </a:extLst>
            </p:cNvPr>
            <p:cNvCxnSpPr>
              <a:cxnSpLocks/>
            </p:cNvCxnSpPr>
            <p:nvPr/>
          </p:nvCxnSpPr>
          <p:spPr>
            <a:xfrm>
              <a:off x="5496736" y="5238830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650F867-2C8F-9CC9-225E-5FF740D93ABE}"/>
                </a:ext>
              </a:extLst>
            </p:cNvPr>
            <p:cNvCxnSpPr>
              <a:cxnSpLocks/>
            </p:cNvCxnSpPr>
            <p:nvPr/>
          </p:nvCxnSpPr>
          <p:spPr>
            <a:xfrm>
              <a:off x="5801009" y="5238830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54B18D6-0144-DEAC-5B85-32F269BDDD39}"/>
                </a:ext>
              </a:extLst>
            </p:cNvPr>
            <p:cNvCxnSpPr>
              <a:cxnSpLocks/>
            </p:cNvCxnSpPr>
            <p:nvPr/>
          </p:nvCxnSpPr>
          <p:spPr>
            <a:xfrm>
              <a:off x="6407638" y="5235655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84238B98-B798-964C-B1BA-5206A0B212EB}"/>
                </a:ext>
              </a:extLst>
            </p:cNvPr>
            <p:cNvCxnSpPr>
              <a:cxnSpLocks/>
            </p:cNvCxnSpPr>
            <p:nvPr/>
          </p:nvCxnSpPr>
          <p:spPr>
            <a:xfrm>
              <a:off x="6709011" y="5235655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4E2A5210-FB46-E2A1-A97A-B7028A5C9070}"/>
                </a:ext>
              </a:extLst>
            </p:cNvPr>
            <p:cNvSpPr txBox="1"/>
            <p:nvPr/>
          </p:nvSpPr>
          <p:spPr>
            <a:xfrm>
              <a:off x="7629775" y="5445424"/>
              <a:ext cx="5273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2017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6DD5712-8AE8-0729-3712-D1C3C95F2415}"/>
                </a:ext>
              </a:extLst>
            </p:cNvPr>
            <p:cNvCxnSpPr/>
            <p:nvPr/>
          </p:nvCxnSpPr>
          <p:spPr>
            <a:xfrm>
              <a:off x="7902197" y="5252064"/>
              <a:ext cx="0" cy="19845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44C40009-3141-940E-6F35-32829D1289F7}"/>
                </a:ext>
              </a:extLst>
            </p:cNvPr>
            <p:cNvCxnSpPr>
              <a:cxnSpLocks/>
            </p:cNvCxnSpPr>
            <p:nvPr/>
          </p:nvCxnSpPr>
          <p:spPr>
            <a:xfrm>
              <a:off x="7298315" y="5247859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D10B9D7-15F4-3214-6583-B65EDC0B22FC}"/>
                </a:ext>
              </a:extLst>
            </p:cNvPr>
            <p:cNvCxnSpPr>
              <a:cxnSpLocks/>
            </p:cNvCxnSpPr>
            <p:nvPr/>
          </p:nvCxnSpPr>
          <p:spPr>
            <a:xfrm>
              <a:off x="7602588" y="5247859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DD5B2C3-20B2-2A69-3893-59D69AD19656}"/>
                </a:ext>
              </a:extLst>
            </p:cNvPr>
            <p:cNvCxnSpPr>
              <a:cxnSpLocks/>
            </p:cNvCxnSpPr>
            <p:nvPr/>
          </p:nvCxnSpPr>
          <p:spPr>
            <a:xfrm>
              <a:off x="8209217" y="5244684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D1BDCEC-3E3A-1B43-62A7-B937BADC60FA}"/>
                </a:ext>
              </a:extLst>
            </p:cNvPr>
            <p:cNvCxnSpPr>
              <a:cxnSpLocks/>
            </p:cNvCxnSpPr>
            <p:nvPr/>
          </p:nvCxnSpPr>
          <p:spPr>
            <a:xfrm>
              <a:off x="8510590" y="5244684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69E123C5-CE3C-6D4E-8A91-19E6AC6D2DAC}"/>
                </a:ext>
              </a:extLst>
            </p:cNvPr>
            <p:cNvSpPr txBox="1"/>
            <p:nvPr/>
          </p:nvSpPr>
          <p:spPr>
            <a:xfrm>
              <a:off x="9443855" y="5445424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2023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3A1FD3-9D93-D495-B25C-4D62C8DA64CC}"/>
                </a:ext>
              </a:extLst>
            </p:cNvPr>
            <p:cNvCxnSpPr/>
            <p:nvPr/>
          </p:nvCxnSpPr>
          <p:spPr>
            <a:xfrm>
              <a:off x="9716277" y="5256269"/>
              <a:ext cx="0" cy="19845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38F2B56D-B8AA-E951-02D4-D182583CE966}"/>
                </a:ext>
              </a:extLst>
            </p:cNvPr>
            <p:cNvCxnSpPr>
              <a:cxnSpLocks/>
            </p:cNvCxnSpPr>
            <p:nvPr/>
          </p:nvCxnSpPr>
          <p:spPr>
            <a:xfrm>
              <a:off x="9112395" y="5252064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A1DEEF2C-5E01-12C3-E585-5EE5F9874893}"/>
                </a:ext>
              </a:extLst>
            </p:cNvPr>
            <p:cNvCxnSpPr>
              <a:cxnSpLocks/>
            </p:cNvCxnSpPr>
            <p:nvPr/>
          </p:nvCxnSpPr>
          <p:spPr>
            <a:xfrm>
              <a:off x="9416668" y="5252064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A42BFB5-77CA-9592-EA7F-4F8549F04D5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3297" y="5248889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D50B86B5-B9D4-5446-9B1B-C22A53AF7517}"/>
                </a:ext>
              </a:extLst>
            </p:cNvPr>
            <p:cNvCxnSpPr>
              <a:cxnSpLocks/>
            </p:cNvCxnSpPr>
            <p:nvPr/>
          </p:nvCxnSpPr>
          <p:spPr>
            <a:xfrm>
              <a:off x="10324670" y="5248889"/>
              <a:ext cx="0" cy="10972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DC80904B-3C07-452B-0457-0CDAD2FF471D}"/>
              </a:ext>
            </a:extLst>
          </p:cNvPr>
          <p:cNvSpPr/>
          <p:nvPr/>
        </p:nvSpPr>
        <p:spPr>
          <a:xfrm>
            <a:off x="8633555" y="3362221"/>
            <a:ext cx="1259639" cy="761845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Beaverton ASR 5</a:t>
            </a:r>
            <a:b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(2.0 mgd)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A498B808-4DF1-3925-DB4E-C509FFC8B6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66553" y="4320889"/>
            <a:ext cx="1112788" cy="719144"/>
          </a:xfrm>
          <a:prstGeom prst="bentConnector3">
            <a:avLst>
              <a:gd name="adj1" fmla="val 5057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3281DF71-370E-C24B-E8FA-76B5FBFDEC84}"/>
              </a:ext>
            </a:extLst>
          </p:cNvPr>
          <p:cNvCxnSpPr>
            <a:cxnSpLocks/>
          </p:cNvCxnSpPr>
          <p:nvPr/>
        </p:nvCxnSpPr>
        <p:spPr>
          <a:xfrm rot="5400000">
            <a:off x="9849766" y="4335427"/>
            <a:ext cx="1110062" cy="692793"/>
          </a:xfrm>
          <a:prstGeom prst="bentConnector3">
            <a:avLst>
              <a:gd name="adj1" fmla="val 5057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7CB77F3-077F-62AF-3F04-A97029D77E42}"/>
              </a:ext>
            </a:extLst>
          </p:cNvPr>
          <p:cNvSpPr txBox="1"/>
          <p:nvPr/>
        </p:nvSpPr>
        <p:spPr>
          <a:xfrm>
            <a:off x="1822912" y="3553588"/>
            <a:ext cx="424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F633F3-EEE6-A9D3-6C44-E820B9E4D50B}"/>
              </a:ext>
            </a:extLst>
          </p:cNvPr>
          <p:cNvSpPr txBox="1"/>
          <p:nvPr/>
        </p:nvSpPr>
        <p:spPr>
          <a:xfrm>
            <a:off x="3547713" y="3553588"/>
            <a:ext cx="424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3CCEE7-DBD1-C198-30C7-F32A8E0F4426}"/>
              </a:ext>
            </a:extLst>
          </p:cNvPr>
          <p:cNvSpPr txBox="1"/>
          <p:nvPr/>
        </p:nvSpPr>
        <p:spPr>
          <a:xfrm>
            <a:off x="6589461" y="2471096"/>
            <a:ext cx="424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*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E3EA07-8236-8515-6E86-8CA774D1BFAD}"/>
              </a:ext>
            </a:extLst>
          </p:cNvPr>
          <p:cNvSpPr txBox="1"/>
          <p:nvPr/>
        </p:nvSpPr>
        <p:spPr>
          <a:xfrm>
            <a:off x="581894" y="5957242"/>
            <a:ext cx="442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* </a:t>
            </a:r>
            <a:r>
              <a:rPr lang="en-US" b="1" dirty="0">
                <a:solidFill>
                  <a:schemeClr val="bg1"/>
                </a:solidFill>
              </a:rPr>
              <a:t>= retrofit of existing groundwater well</a:t>
            </a:r>
          </a:p>
        </p:txBody>
      </p:sp>
    </p:spTree>
    <p:extLst>
      <p:ext uri="{BB962C8B-B14F-4D97-AF65-F5344CB8AC3E}">
        <p14:creationId xmlns:p14="http://schemas.microsoft.com/office/powerpoint/2010/main" val="302574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192FF-6BC1-B97E-EA1C-78F9CB9CA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5910D-ED7C-8666-51DD-F0FC733B5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11" y="349110"/>
            <a:ext cx="10401300" cy="1325563"/>
          </a:xfrm>
        </p:spPr>
        <p:txBody>
          <a:bodyPr/>
          <a:lstStyle/>
          <a:p>
            <a:r>
              <a:rPr lang="en-US" dirty="0"/>
              <a:t>ASR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D7AD7-A6AE-8DB3-628E-877CEC86B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11" y="1763978"/>
            <a:ext cx="5257800" cy="37351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A5E16F-6B99-7CE6-C192-02A71380DF7B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96B88-C416-D43F-CA5C-AAB237285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48262856-0771-8D2A-7ED1-2E7C3A289E80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682152" cy="2857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17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CBB99C-82F8-FC22-D1FA-B80E6C865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148" r="19358" b="1732"/>
          <a:stretch/>
        </p:blipFill>
        <p:spPr>
          <a:xfrm>
            <a:off x="4116327" y="1409900"/>
            <a:ext cx="6761110" cy="5382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984E3B-6426-AE79-4C90-2D597DDDB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38" t="4504" r="6543" b="78215"/>
          <a:stretch/>
        </p:blipFill>
        <p:spPr>
          <a:xfrm>
            <a:off x="4318503" y="5684095"/>
            <a:ext cx="1156174" cy="9707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AC1919-E260-CA80-F6BD-A363DF481833}"/>
              </a:ext>
            </a:extLst>
          </p:cNvPr>
          <p:cNvSpPr txBox="1"/>
          <p:nvPr/>
        </p:nvSpPr>
        <p:spPr>
          <a:xfrm>
            <a:off x="441477" y="1516049"/>
            <a:ext cx="36148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Collective ASR capacity developed since 1998 of 950 million gallons of storage capacity inside CGWA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8 ASR wells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Several additional in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14 </a:t>
            </a:r>
            <a:r>
              <a:rPr lang="en-US" dirty="0" err="1">
                <a:solidFill>
                  <a:srgbClr val="000000"/>
                </a:solidFill>
                <a:latin typeface="Franklin Gothic Book"/>
              </a:rPr>
              <a:t>mgd</a:t>
            </a:r>
            <a:r>
              <a:rPr lang="en-US" dirty="0">
                <a:solidFill>
                  <a:srgbClr val="000000"/>
                </a:solidFill>
                <a:latin typeface="Franklin Gothic Book"/>
              </a:rPr>
              <a:t> of peak summertime supply capacity (over 30% for Beaverton)</a:t>
            </a:r>
          </a:p>
        </p:txBody>
      </p:sp>
    </p:spTree>
    <p:extLst>
      <p:ext uri="{BB962C8B-B14F-4D97-AF65-F5344CB8AC3E}">
        <p14:creationId xmlns:p14="http://schemas.microsoft.com/office/powerpoint/2010/main" val="2648876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0D229-E62C-8D5B-0CDA-B18DB760F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609E3A-D75A-D54C-AA2A-AD570CE36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38" y="754520"/>
            <a:ext cx="11662659" cy="3566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BD9836-CBD1-3997-7BDC-411EE7A416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045" y="4281404"/>
            <a:ext cx="11327350" cy="2164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89DA69-372F-313A-A4FC-B8F3B14E4238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2EF8E-C622-68E3-F5DA-774FE74B0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A342E6B7-B3D5-5187-8CBF-414D89DF7D9E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18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E3969C-E162-D5D6-9BE9-F92B8F53B7A3}"/>
              </a:ext>
            </a:extLst>
          </p:cNvPr>
          <p:cNvCxnSpPr>
            <a:cxnSpLocks/>
          </p:cNvCxnSpPr>
          <p:nvPr/>
        </p:nvCxnSpPr>
        <p:spPr>
          <a:xfrm>
            <a:off x="1276539" y="4711534"/>
            <a:ext cx="1033000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1B31A3-D12A-E03A-67D4-BDBA0D22AF2A}"/>
              </a:ext>
            </a:extLst>
          </p:cNvPr>
          <p:cNvCxnSpPr>
            <a:cxnSpLocks/>
          </p:cNvCxnSpPr>
          <p:nvPr/>
        </p:nvCxnSpPr>
        <p:spPr>
          <a:xfrm>
            <a:off x="5314384" y="892522"/>
            <a:ext cx="0" cy="5245728"/>
          </a:xfrm>
          <a:prstGeom prst="line">
            <a:avLst/>
          </a:prstGeom>
          <a:ln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2AF4B5-532A-10AB-DD49-B4D7F8039F64}"/>
              </a:ext>
            </a:extLst>
          </p:cNvPr>
          <p:cNvCxnSpPr>
            <a:cxnSpLocks/>
          </p:cNvCxnSpPr>
          <p:nvPr/>
        </p:nvCxnSpPr>
        <p:spPr>
          <a:xfrm>
            <a:off x="8255250" y="892522"/>
            <a:ext cx="0" cy="5245728"/>
          </a:xfrm>
          <a:prstGeom prst="line">
            <a:avLst/>
          </a:prstGeom>
          <a:ln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C8A8A40-72C2-AEBB-2573-95CFB3594C21}"/>
              </a:ext>
            </a:extLst>
          </p:cNvPr>
          <p:cNvSpPr txBox="1"/>
          <p:nvPr/>
        </p:nvSpPr>
        <p:spPr>
          <a:xfrm>
            <a:off x="1325057" y="1731297"/>
            <a:ext cx="583558" cy="313932"/>
          </a:xfrm>
          <a:prstGeom prst="rect">
            <a:avLst/>
          </a:prstGeom>
          <a:solidFill>
            <a:schemeClr val="tx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900" b="1" i="1" dirty="0">
                <a:solidFill>
                  <a:srgbClr val="C00000"/>
                </a:solidFill>
              </a:rPr>
              <a:t>Year 1947</a:t>
            </a:r>
          </a:p>
          <a:p>
            <a:r>
              <a:rPr lang="en-US" sz="900" b="1" i="1" dirty="0">
                <a:solidFill>
                  <a:srgbClr val="C00000"/>
                </a:solidFill>
              </a:rPr>
              <a:t>SWL = 214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316CBC-89A9-F834-3967-A7B41DEB2D01}"/>
              </a:ext>
            </a:extLst>
          </p:cNvPr>
          <p:cNvSpPr txBox="1"/>
          <p:nvPr/>
        </p:nvSpPr>
        <p:spPr>
          <a:xfrm>
            <a:off x="4701008" y="3358420"/>
            <a:ext cx="583558" cy="313932"/>
          </a:xfrm>
          <a:prstGeom prst="rect">
            <a:avLst/>
          </a:prstGeom>
          <a:solidFill>
            <a:schemeClr val="tx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900" b="1" i="1" dirty="0">
                <a:solidFill>
                  <a:srgbClr val="C00000"/>
                </a:solidFill>
              </a:rPr>
              <a:t>Year 1974</a:t>
            </a:r>
          </a:p>
          <a:p>
            <a:r>
              <a:rPr lang="en-US" sz="900" b="1" i="1" dirty="0">
                <a:solidFill>
                  <a:srgbClr val="C00000"/>
                </a:solidFill>
              </a:rPr>
              <a:t>SWL = 132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DACA35-2D5B-7B70-0D08-ACBB7CBDF9C5}"/>
              </a:ext>
            </a:extLst>
          </p:cNvPr>
          <p:cNvSpPr/>
          <p:nvPr/>
        </p:nvSpPr>
        <p:spPr>
          <a:xfrm>
            <a:off x="5344203" y="892522"/>
            <a:ext cx="6407191" cy="56374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57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BA884-13FD-D1A2-1804-738D6B33A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340C5F-BD68-883F-786E-42B13564D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38" y="754520"/>
            <a:ext cx="11662659" cy="3566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937FD3-16A2-8F0F-1BC0-9912EEF550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045" y="4281404"/>
            <a:ext cx="11327350" cy="2164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FE7A1-3688-7BCB-1101-8EDB1F90418B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4BEEB-E046-1524-CE98-5E2F09362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CAF87F24-E994-10DE-7BF2-BD21C9DAE391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19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6682DA-2684-6A7A-B44C-D952D04135FD}"/>
              </a:ext>
            </a:extLst>
          </p:cNvPr>
          <p:cNvCxnSpPr>
            <a:cxnSpLocks/>
          </p:cNvCxnSpPr>
          <p:nvPr/>
        </p:nvCxnSpPr>
        <p:spPr>
          <a:xfrm>
            <a:off x="1276539" y="4711534"/>
            <a:ext cx="1033000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C36E50-966E-6C63-9309-0DC0F64B9DEA}"/>
              </a:ext>
            </a:extLst>
          </p:cNvPr>
          <p:cNvCxnSpPr>
            <a:cxnSpLocks/>
          </p:cNvCxnSpPr>
          <p:nvPr/>
        </p:nvCxnSpPr>
        <p:spPr>
          <a:xfrm>
            <a:off x="5314384" y="892522"/>
            <a:ext cx="0" cy="5245728"/>
          </a:xfrm>
          <a:prstGeom prst="line">
            <a:avLst/>
          </a:prstGeom>
          <a:ln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44C9AB-6737-90B1-FA69-08AF24390948}"/>
              </a:ext>
            </a:extLst>
          </p:cNvPr>
          <p:cNvCxnSpPr>
            <a:cxnSpLocks/>
          </p:cNvCxnSpPr>
          <p:nvPr/>
        </p:nvCxnSpPr>
        <p:spPr>
          <a:xfrm>
            <a:off x="8255250" y="892522"/>
            <a:ext cx="0" cy="5245728"/>
          </a:xfrm>
          <a:prstGeom prst="line">
            <a:avLst/>
          </a:prstGeom>
          <a:ln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E7BFEC3-1F93-DCB3-E537-2588B9DDB8E7}"/>
              </a:ext>
            </a:extLst>
          </p:cNvPr>
          <p:cNvSpPr txBox="1"/>
          <p:nvPr/>
        </p:nvSpPr>
        <p:spPr>
          <a:xfrm>
            <a:off x="1325057" y="1731297"/>
            <a:ext cx="583558" cy="313932"/>
          </a:xfrm>
          <a:prstGeom prst="rect">
            <a:avLst/>
          </a:prstGeom>
          <a:solidFill>
            <a:schemeClr val="tx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900" b="1" i="1" dirty="0">
                <a:solidFill>
                  <a:srgbClr val="C00000"/>
                </a:solidFill>
              </a:rPr>
              <a:t>Year 1947</a:t>
            </a:r>
          </a:p>
          <a:p>
            <a:r>
              <a:rPr lang="en-US" sz="900" b="1" i="1" dirty="0">
                <a:solidFill>
                  <a:srgbClr val="C00000"/>
                </a:solidFill>
              </a:rPr>
              <a:t>SWL = 214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A55907-DFC1-6AD9-A06B-587D7B0CA06F}"/>
              </a:ext>
            </a:extLst>
          </p:cNvPr>
          <p:cNvSpPr txBox="1"/>
          <p:nvPr/>
        </p:nvSpPr>
        <p:spPr>
          <a:xfrm>
            <a:off x="4701008" y="3358420"/>
            <a:ext cx="583558" cy="313932"/>
          </a:xfrm>
          <a:prstGeom prst="rect">
            <a:avLst/>
          </a:prstGeom>
          <a:solidFill>
            <a:schemeClr val="tx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900" b="1" i="1" dirty="0">
                <a:solidFill>
                  <a:srgbClr val="C00000"/>
                </a:solidFill>
              </a:rPr>
              <a:t>Year 1974</a:t>
            </a:r>
          </a:p>
          <a:p>
            <a:r>
              <a:rPr lang="en-US" sz="900" b="1" i="1" dirty="0">
                <a:solidFill>
                  <a:srgbClr val="C00000"/>
                </a:solidFill>
              </a:rPr>
              <a:t>SWL = 132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945F4-D7C5-BD89-2F46-6A92C8EECCF7}"/>
              </a:ext>
            </a:extLst>
          </p:cNvPr>
          <p:cNvSpPr/>
          <p:nvPr/>
        </p:nvSpPr>
        <p:spPr>
          <a:xfrm>
            <a:off x="8275126" y="892522"/>
            <a:ext cx="3496146" cy="56374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D0934D-B432-7AE1-95EA-C47908F08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5249" y="892522"/>
            <a:ext cx="262151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30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669925"/>
            <a:ext cx="10401300" cy="1325563"/>
          </a:xfrm>
        </p:spPr>
        <p:txBody>
          <a:bodyPr/>
          <a:lstStyle/>
          <a:p>
            <a:r>
              <a:rPr lang="en-US" dirty="0"/>
              <a:t>Presentation Outline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1908"/>
            <a:ext cx="10515600" cy="3735135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Background and Project History</a:t>
            </a:r>
          </a:p>
          <a:p>
            <a:r>
              <a:rPr lang="en-US" dirty="0"/>
              <a:t>ASR Development</a:t>
            </a:r>
          </a:p>
          <a:p>
            <a:r>
              <a:rPr lang="en-US" dirty="0"/>
              <a:t>Summary</a:t>
            </a:r>
          </a:p>
          <a:p>
            <a:r>
              <a:rPr lang="en-US" dirty="0"/>
              <a:t>Questions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2CB2C-D9E0-5BA8-E975-F7D75282194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D77C0-F823-961A-700C-8DCE1B15A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DCD0396F-7DFB-E77C-8C59-594123D42F0C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2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</p:spTree>
    <p:extLst>
      <p:ext uri="{BB962C8B-B14F-4D97-AF65-F5344CB8AC3E}">
        <p14:creationId xmlns:p14="http://schemas.microsoft.com/office/powerpoint/2010/main" val="562328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B496E-715F-D391-62F7-E39D00C40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05698F-59A6-796E-299D-9F6CACC2A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38" y="754520"/>
            <a:ext cx="11662659" cy="3566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83035-0B8D-9C4C-BF90-E233E538EB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045" y="4281404"/>
            <a:ext cx="11327350" cy="2164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976C34-5763-B8A8-F9B8-2B6C5B93CADA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B895D-7E28-E2A5-D68C-047B5246E0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1045CFEA-76B8-305B-157E-4EC02E5B1BED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20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E588A8-95E9-5684-13F8-D18D71BE7050}"/>
              </a:ext>
            </a:extLst>
          </p:cNvPr>
          <p:cNvCxnSpPr>
            <a:cxnSpLocks/>
          </p:cNvCxnSpPr>
          <p:nvPr/>
        </p:nvCxnSpPr>
        <p:spPr>
          <a:xfrm>
            <a:off x="1276539" y="4711534"/>
            <a:ext cx="1033000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0246CD-E343-2846-9910-2897321A0B2D}"/>
              </a:ext>
            </a:extLst>
          </p:cNvPr>
          <p:cNvCxnSpPr>
            <a:cxnSpLocks/>
          </p:cNvCxnSpPr>
          <p:nvPr/>
        </p:nvCxnSpPr>
        <p:spPr>
          <a:xfrm>
            <a:off x="5314384" y="892522"/>
            <a:ext cx="0" cy="5245728"/>
          </a:xfrm>
          <a:prstGeom prst="line">
            <a:avLst/>
          </a:prstGeom>
          <a:ln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544C59-34FC-3CF9-1D5F-33B79D9BF9AA}"/>
              </a:ext>
            </a:extLst>
          </p:cNvPr>
          <p:cNvCxnSpPr>
            <a:cxnSpLocks/>
          </p:cNvCxnSpPr>
          <p:nvPr/>
        </p:nvCxnSpPr>
        <p:spPr>
          <a:xfrm>
            <a:off x="8255250" y="892522"/>
            <a:ext cx="0" cy="5245728"/>
          </a:xfrm>
          <a:prstGeom prst="line">
            <a:avLst/>
          </a:prstGeom>
          <a:ln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CB6F237-9F6B-B08B-8553-A93CB7B227B2}"/>
              </a:ext>
            </a:extLst>
          </p:cNvPr>
          <p:cNvSpPr txBox="1"/>
          <p:nvPr/>
        </p:nvSpPr>
        <p:spPr>
          <a:xfrm>
            <a:off x="1325057" y="1731297"/>
            <a:ext cx="583558" cy="313932"/>
          </a:xfrm>
          <a:prstGeom prst="rect">
            <a:avLst/>
          </a:prstGeom>
          <a:solidFill>
            <a:schemeClr val="tx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900" b="1" i="1" dirty="0">
                <a:solidFill>
                  <a:srgbClr val="C00000"/>
                </a:solidFill>
              </a:rPr>
              <a:t>Year 1947</a:t>
            </a:r>
          </a:p>
          <a:p>
            <a:r>
              <a:rPr lang="en-US" sz="900" b="1" i="1" dirty="0">
                <a:solidFill>
                  <a:srgbClr val="C00000"/>
                </a:solidFill>
              </a:rPr>
              <a:t>SWL = 214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0410D4-BB23-3922-EEA1-A01B58F15FC5}"/>
              </a:ext>
            </a:extLst>
          </p:cNvPr>
          <p:cNvSpPr txBox="1"/>
          <p:nvPr/>
        </p:nvSpPr>
        <p:spPr>
          <a:xfrm>
            <a:off x="4701008" y="3358420"/>
            <a:ext cx="583558" cy="313932"/>
          </a:xfrm>
          <a:prstGeom prst="rect">
            <a:avLst/>
          </a:prstGeom>
          <a:solidFill>
            <a:schemeClr val="tx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900" b="1" i="1" dirty="0">
                <a:solidFill>
                  <a:srgbClr val="C00000"/>
                </a:solidFill>
              </a:rPr>
              <a:t>Year 1974</a:t>
            </a:r>
          </a:p>
          <a:p>
            <a:r>
              <a:rPr lang="en-US" sz="900" b="1" i="1" dirty="0">
                <a:solidFill>
                  <a:srgbClr val="C00000"/>
                </a:solidFill>
              </a:rPr>
              <a:t>SWL = 132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84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0ED62-3224-8C9E-E88B-B05AC2155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2FCD47-46A4-CBB6-CEA9-C4A27E7C5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38" y="754520"/>
            <a:ext cx="11662659" cy="3566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953EB5-0451-FCBC-D58F-DD02B001B5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045" y="4281404"/>
            <a:ext cx="11327350" cy="2164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F37C0-ABD5-A27F-7B91-9EC269B32884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15C1B-9D6C-15C1-8960-8D66F6599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C0C75502-51DB-7187-9460-41EE3F12E10F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21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B8B873-D3AD-24E8-FA06-67013CCD6AAC}"/>
              </a:ext>
            </a:extLst>
          </p:cNvPr>
          <p:cNvCxnSpPr>
            <a:cxnSpLocks/>
          </p:cNvCxnSpPr>
          <p:nvPr/>
        </p:nvCxnSpPr>
        <p:spPr>
          <a:xfrm>
            <a:off x="1276539" y="4711534"/>
            <a:ext cx="1033000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CD5C78-99C2-6C28-1BBB-1A5EE9C2DC2F}"/>
              </a:ext>
            </a:extLst>
          </p:cNvPr>
          <p:cNvCxnSpPr>
            <a:cxnSpLocks/>
          </p:cNvCxnSpPr>
          <p:nvPr/>
        </p:nvCxnSpPr>
        <p:spPr>
          <a:xfrm>
            <a:off x="5314384" y="892522"/>
            <a:ext cx="0" cy="5245728"/>
          </a:xfrm>
          <a:prstGeom prst="line">
            <a:avLst/>
          </a:prstGeom>
          <a:ln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5DAF1E-C70A-AE72-3467-977894AA9EE6}"/>
              </a:ext>
            </a:extLst>
          </p:cNvPr>
          <p:cNvCxnSpPr>
            <a:cxnSpLocks/>
          </p:cNvCxnSpPr>
          <p:nvPr/>
        </p:nvCxnSpPr>
        <p:spPr>
          <a:xfrm>
            <a:off x="8255250" y="892522"/>
            <a:ext cx="0" cy="5245728"/>
          </a:xfrm>
          <a:prstGeom prst="line">
            <a:avLst/>
          </a:prstGeom>
          <a:ln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12C1605-C38B-D827-A482-7F13C605042A}"/>
              </a:ext>
            </a:extLst>
          </p:cNvPr>
          <p:cNvSpPr txBox="1"/>
          <p:nvPr/>
        </p:nvSpPr>
        <p:spPr>
          <a:xfrm>
            <a:off x="1325057" y="1731297"/>
            <a:ext cx="583558" cy="313932"/>
          </a:xfrm>
          <a:prstGeom prst="rect">
            <a:avLst/>
          </a:prstGeom>
          <a:solidFill>
            <a:schemeClr val="tx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900" b="1" i="1" dirty="0">
                <a:solidFill>
                  <a:srgbClr val="C00000"/>
                </a:solidFill>
              </a:rPr>
              <a:t>Year 1947</a:t>
            </a:r>
          </a:p>
          <a:p>
            <a:r>
              <a:rPr lang="en-US" sz="900" b="1" i="1" dirty="0">
                <a:solidFill>
                  <a:srgbClr val="C00000"/>
                </a:solidFill>
              </a:rPr>
              <a:t>SWL = 214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35D280-6DF0-9F08-A65E-95B504B8232A}"/>
              </a:ext>
            </a:extLst>
          </p:cNvPr>
          <p:cNvSpPr txBox="1"/>
          <p:nvPr/>
        </p:nvSpPr>
        <p:spPr>
          <a:xfrm>
            <a:off x="4701008" y="3358420"/>
            <a:ext cx="583558" cy="313932"/>
          </a:xfrm>
          <a:prstGeom prst="rect">
            <a:avLst/>
          </a:prstGeom>
          <a:solidFill>
            <a:schemeClr val="tx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900" b="1" i="1" dirty="0">
                <a:solidFill>
                  <a:srgbClr val="C00000"/>
                </a:solidFill>
              </a:rPr>
              <a:t>Year 1974</a:t>
            </a:r>
          </a:p>
          <a:p>
            <a:r>
              <a:rPr lang="en-US" sz="900" b="1" i="1" dirty="0">
                <a:solidFill>
                  <a:srgbClr val="C00000"/>
                </a:solidFill>
              </a:rPr>
              <a:t>SWL = 132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47A050-C03A-98BA-6870-6B3FB41B0036}"/>
              </a:ext>
            </a:extLst>
          </p:cNvPr>
          <p:cNvSpPr/>
          <p:nvPr/>
        </p:nvSpPr>
        <p:spPr>
          <a:xfrm>
            <a:off x="7735078" y="754520"/>
            <a:ext cx="3933368" cy="5876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46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3DEEC-E038-963D-50CA-0687E72E0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675262-A169-A244-9097-7E398E202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1788"/>
            <a:ext cx="12192000" cy="3718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6481FA-19CA-D5CB-9910-4CE2AE2C4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61" y="3831090"/>
            <a:ext cx="11260288" cy="27983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EA9DBC-513B-055B-2325-39987E22CC30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88850B-0B78-C0D4-8666-372DC43C0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B525316B-94EF-DDC5-3888-8ACE48DC4EB8}"/>
              </a:ext>
            </a:extLst>
          </p:cNvPr>
          <p:cNvSpPr txBox="1">
            <a:spLocks/>
          </p:cNvSpPr>
          <p:nvPr/>
        </p:nvSpPr>
        <p:spPr>
          <a:xfrm>
            <a:off x="196850" y="6539586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22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856C7F-958B-F678-7F8E-4645113DCED6}"/>
              </a:ext>
            </a:extLst>
          </p:cNvPr>
          <p:cNvSpPr txBox="1"/>
          <p:nvPr/>
        </p:nvSpPr>
        <p:spPr>
          <a:xfrm rot="5400000">
            <a:off x="1417256" y="987611"/>
            <a:ext cx="8980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Beaverton 1998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5AD8B-613E-B1D9-4E25-4637A92CB766}"/>
              </a:ext>
            </a:extLst>
          </p:cNvPr>
          <p:cNvSpPr txBox="1"/>
          <p:nvPr/>
        </p:nvSpPr>
        <p:spPr>
          <a:xfrm rot="5400000">
            <a:off x="2655970" y="911220"/>
            <a:ext cx="7216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Tigard 2001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D20258-49EC-016E-7CEB-991B4BB69EF1}"/>
              </a:ext>
            </a:extLst>
          </p:cNvPr>
          <p:cNvSpPr txBox="1"/>
          <p:nvPr/>
        </p:nvSpPr>
        <p:spPr>
          <a:xfrm rot="5400000">
            <a:off x="5182368" y="892232"/>
            <a:ext cx="7072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TVWD 2008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94EAF2-0D62-90C3-F6B2-39FF055966CF}"/>
              </a:ext>
            </a:extLst>
          </p:cNvPr>
          <p:cNvCxnSpPr>
            <a:cxnSpLocks/>
          </p:cNvCxnSpPr>
          <p:nvPr/>
        </p:nvCxnSpPr>
        <p:spPr>
          <a:xfrm>
            <a:off x="1758535" y="726624"/>
            <a:ext cx="0" cy="5525089"/>
          </a:xfrm>
          <a:prstGeom prst="line">
            <a:avLst/>
          </a:prstGeom>
          <a:ln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59BB25-57CF-1933-C976-7CD9562859E2}"/>
              </a:ext>
            </a:extLst>
          </p:cNvPr>
          <p:cNvCxnSpPr>
            <a:cxnSpLocks/>
          </p:cNvCxnSpPr>
          <p:nvPr/>
        </p:nvCxnSpPr>
        <p:spPr>
          <a:xfrm>
            <a:off x="934305" y="4681331"/>
            <a:ext cx="1073423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FE5DFC-E5FA-53F9-E87C-4A4B1BCBF68C}"/>
              </a:ext>
            </a:extLst>
          </p:cNvPr>
          <p:cNvCxnSpPr>
            <a:cxnSpLocks/>
          </p:cNvCxnSpPr>
          <p:nvPr/>
        </p:nvCxnSpPr>
        <p:spPr>
          <a:xfrm>
            <a:off x="3104650" y="723767"/>
            <a:ext cx="0" cy="5525089"/>
          </a:xfrm>
          <a:prstGeom prst="line">
            <a:avLst/>
          </a:prstGeom>
          <a:ln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580372-AFA8-1AA8-3E8F-46B2136730D6}"/>
              </a:ext>
            </a:extLst>
          </p:cNvPr>
          <p:cNvCxnSpPr>
            <a:cxnSpLocks/>
          </p:cNvCxnSpPr>
          <p:nvPr/>
        </p:nvCxnSpPr>
        <p:spPr>
          <a:xfrm>
            <a:off x="5584079" y="703889"/>
            <a:ext cx="0" cy="5525089"/>
          </a:xfrm>
          <a:prstGeom prst="line">
            <a:avLst/>
          </a:prstGeom>
          <a:ln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418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9BB3E-9BAE-B239-00FF-B123A0401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E5DE22-4954-AB1E-E941-9E98CAB520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687"/>
          <a:stretch/>
        </p:blipFill>
        <p:spPr>
          <a:xfrm>
            <a:off x="0" y="0"/>
            <a:ext cx="12192000" cy="6423102"/>
          </a:xfrm>
          <a:prstGeom prst="rect">
            <a:avLst/>
          </a:prstGeom>
        </p:spPr>
      </p:pic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45FCD5D3-0F82-04AF-8C4B-EF7661489A70}"/>
              </a:ext>
            </a:extLst>
          </p:cNvPr>
          <p:cNvSpPr txBox="1">
            <a:spLocks/>
          </p:cNvSpPr>
          <p:nvPr/>
        </p:nvSpPr>
        <p:spPr>
          <a:xfrm>
            <a:off x="196850" y="6539586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23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</p:spTree>
    <p:extLst>
      <p:ext uri="{BB962C8B-B14F-4D97-AF65-F5344CB8AC3E}">
        <p14:creationId xmlns:p14="http://schemas.microsoft.com/office/powerpoint/2010/main" val="3971220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47B358-48E5-11C2-FF80-CD9108FB9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43472"/>
          </a:xfrm>
          <a:prstGeom prst="rect">
            <a:avLst/>
          </a:prstGeom>
        </p:spPr>
      </p:pic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CD14853A-2FE7-D17A-325B-EA47C8DC16D9}"/>
              </a:ext>
            </a:extLst>
          </p:cNvPr>
          <p:cNvSpPr txBox="1">
            <a:spLocks/>
          </p:cNvSpPr>
          <p:nvPr/>
        </p:nvSpPr>
        <p:spPr>
          <a:xfrm>
            <a:off x="196850" y="6443472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24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</p:spTree>
    <p:extLst>
      <p:ext uri="{BB962C8B-B14F-4D97-AF65-F5344CB8AC3E}">
        <p14:creationId xmlns:p14="http://schemas.microsoft.com/office/powerpoint/2010/main" val="4081907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F3D1A-20F2-92B7-4559-0B288F7B8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E3778214-7403-87D7-D892-F7C599BA01DC}"/>
              </a:ext>
            </a:extLst>
          </p:cNvPr>
          <p:cNvSpPr txBox="1">
            <a:spLocks/>
          </p:cNvSpPr>
          <p:nvPr/>
        </p:nvSpPr>
        <p:spPr>
          <a:xfrm>
            <a:off x="196850" y="6443472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25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A7E635-59E4-B440-8131-1387B8A05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17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74868-A200-1AE9-DC5C-507B166A9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730-D673-E09B-FCC3-532A59B41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669925"/>
            <a:ext cx="10401300" cy="1325563"/>
          </a:xfrm>
        </p:spPr>
        <p:txBody>
          <a:bodyPr/>
          <a:lstStyle/>
          <a:p>
            <a:r>
              <a:rPr lang="en-US" dirty="0"/>
              <a:t>ASR Development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A6E1F-1E24-17D7-C932-279A6C854F40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0ECB4-F55A-04EB-7E3B-05208799D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0501BD53-A174-9942-DECB-4EAF7C3FC18F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223686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26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359F7-0E4F-EDC5-824C-99011BA1E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0" y="1427569"/>
            <a:ext cx="9834017" cy="520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23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49399-BD0F-584E-0C11-7AC3B3ED3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BBC8-B727-AD2C-622E-8000986AB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669925"/>
            <a:ext cx="10401300" cy="1325563"/>
          </a:xfrm>
        </p:spPr>
        <p:txBody>
          <a:bodyPr/>
          <a:lstStyle/>
          <a:p>
            <a:r>
              <a:rPr lang="en-US" dirty="0"/>
              <a:t>ASR Development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A3B11-7F9F-1254-2883-703C71B32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1908"/>
            <a:ext cx="4603595" cy="3735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Observations and Lessons Learned</a:t>
            </a:r>
          </a:p>
          <a:p>
            <a:r>
              <a:rPr lang="en-US" dirty="0"/>
              <a:t>Reactivation of historic seeps and/or artesian wells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A53B22-54E0-FCBC-2C7A-7C368114FD13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21F50-1D63-0F07-5FE0-0F07619C1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C981A3DC-07E8-45C2-722F-E89D41F98910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27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1AFBBD-B9A1-B1EB-27DC-27E0F190B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11998"/>
          <a:stretch/>
        </p:blipFill>
        <p:spPr>
          <a:xfrm rot="5400000">
            <a:off x="6287351" y="1077725"/>
            <a:ext cx="51758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4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63699B3-9AEC-1A35-3AAF-16E886C0E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4BF41-089C-C665-1140-5ACA72D89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669925"/>
            <a:ext cx="10401300" cy="1325563"/>
          </a:xfrm>
        </p:spPr>
        <p:txBody>
          <a:bodyPr/>
          <a:lstStyle/>
          <a:p>
            <a:r>
              <a:rPr lang="en-US" dirty="0"/>
              <a:t>ASR Development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F0DE2-F329-2C03-51C7-4F25FA0D8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1908"/>
            <a:ext cx="4603595" cy="3735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Observations and Lessons Learned</a:t>
            </a:r>
          </a:p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Reactivation of historic seeps and/or artesian wells</a:t>
            </a:r>
          </a:p>
          <a:p>
            <a:r>
              <a:rPr lang="en-US" dirty="0"/>
              <a:t>Storage capacity limitations following groundwater level rise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A8B9E-909F-3811-6304-1DA5E1097B5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B01E1-625B-D03E-02DE-FB62FDBE0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A6923DDB-912A-EFAC-A64F-FE261381FB4E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28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F9F7B7-4841-2679-185C-28F1EA8B0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208" y="827760"/>
            <a:ext cx="4603594" cy="578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2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EA55E-7F6E-64D5-B487-0C16A38DA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F5857-5853-9AE5-542F-07460F508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15" y="323165"/>
            <a:ext cx="10401300" cy="1325563"/>
          </a:xfrm>
        </p:spPr>
        <p:txBody>
          <a:bodyPr/>
          <a:lstStyle/>
          <a:p>
            <a:r>
              <a:rPr lang="en-US" dirty="0"/>
              <a:t>Summary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B42FE-9191-CADF-5574-59B34A47C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15" y="1436892"/>
            <a:ext cx="10932375" cy="4932157"/>
          </a:xfrm>
        </p:spPr>
        <p:txBody>
          <a:bodyPr>
            <a:normAutofit/>
          </a:bodyPr>
          <a:lstStyle/>
          <a:p>
            <a:r>
              <a:rPr lang="en-US" dirty="0"/>
              <a:t>1950-1970 - Groundwater level declines suggest usage beyond natural recharge</a:t>
            </a:r>
          </a:p>
          <a:p>
            <a:r>
              <a:rPr lang="en-US" dirty="0"/>
              <a:t>1972 – CMBM CGWA Declared</a:t>
            </a:r>
          </a:p>
          <a:p>
            <a:pPr lvl="1"/>
            <a:r>
              <a:rPr lang="en-US" dirty="0"/>
              <a:t>945 mg sustainable groundwater usage</a:t>
            </a:r>
          </a:p>
          <a:p>
            <a:r>
              <a:rPr lang="en-US" dirty="0"/>
              <a:t>1970’s - Surface water developed</a:t>
            </a:r>
          </a:p>
          <a:p>
            <a:r>
              <a:rPr lang="en-US" dirty="0"/>
              <a:t>2000’s - ASR developed</a:t>
            </a:r>
          </a:p>
          <a:p>
            <a:pPr lvl="1"/>
            <a:r>
              <a:rPr lang="en-US" dirty="0"/>
              <a:t>950 mg of storage </a:t>
            </a:r>
          </a:p>
          <a:p>
            <a:pPr lvl="1"/>
            <a:r>
              <a:rPr lang="en-US" dirty="0"/>
              <a:t>14 </a:t>
            </a:r>
            <a:r>
              <a:rPr lang="en-US" dirty="0" err="1"/>
              <a:t>mgd</a:t>
            </a:r>
            <a:r>
              <a:rPr lang="en-US" dirty="0"/>
              <a:t> peak supply – 30% of peak capacity for Beaverton</a:t>
            </a:r>
          </a:p>
          <a:p>
            <a:r>
              <a:rPr lang="en-US" dirty="0"/>
              <a:t>Groundwater levels near pre-development levels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27B96C-6129-2513-D853-3899B0F63AED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61AFB-BF11-EB0A-B3E1-15F2904BB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A1E1C785-C68A-7781-E3C2-ECB614D4AA03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29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</p:spTree>
    <p:extLst>
      <p:ext uri="{BB962C8B-B14F-4D97-AF65-F5344CB8AC3E}">
        <p14:creationId xmlns:p14="http://schemas.microsoft.com/office/powerpoint/2010/main" val="450097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1A0CE-757C-DE94-ED37-4A8C791F9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106C4-0DC0-FFC1-5A24-58BA2D6E0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669925"/>
            <a:ext cx="10401300" cy="132556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AFD4E-97BC-8F51-A9E0-EF7D17059D7A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2B21E-89BB-A6DC-FD0F-D206D1D82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B578567A-24F1-A2ED-D63F-C6E207DD41C2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3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45CFE9-9118-0136-854E-EBCCD17FB2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83" r="4227"/>
          <a:stretch/>
        </p:blipFill>
        <p:spPr>
          <a:xfrm>
            <a:off x="4886201" y="1054100"/>
            <a:ext cx="7003706" cy="53423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D471C76-A0A4-F13F-B2A2-DB3100063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825625"/>
            <a:ext cx="3736851" cy="4351338"/>
          </a:xfrm>
        </p:spPr>
        <p:txBody>
          <a:bodyPr/>
          <a:lstStyle/>
          <a:p>
            <a:r>
              <a:rPr lang="en-US" dirty="0"/>
              <a:t>Aquifer Storage and Recovery (ASR)</a:t>
            </a:r>
          </a:p>
        </p:txBody>
      </p:sp>
    </p:spTree>
    <p:extLst>
      <p:ext uri="{BB962C8B-B14F-4D97-AF65-F5344CB8AC3E}">
        <p14:creationId xmlns:p14="http://schemas.microsoft.com/office/powerpoint/2010/main" val="3309486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1A533-D5EA-F669-E8F4-767B4AE1A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A0030-7614-F38E-CF9B-0310CB6B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654" y="937520"/>
            <a:ext cx="7996312" cy="373513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E818CF-E437-2134-4CC6-9215CEE193BD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51CAC-67E9-F75B-CFBB-E0BADDD18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24F84D75-3B9C-8B58-120D-256660E22B7F}"/>
              </a:ext>
            </a:extLst>
          </p:cNvPr>
          <p:cNvSpPr txBox="1">
            <a:spLocks/>
          </p:cNvSpPr>
          <p:nvPr/>
        </p:nvSpPr>
        <p:spPr>
          <a:xfrm>
            <a:off x="113046" y="6579955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30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A25040-421B-79F0-87AE-C97BDD2BF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46" y="2035065"/>
            <a:ext cx="3597504" cy="27673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CA068F-BC92-1907-48A6-8C4D8255BD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951" t="9012" r="1182" b="4369"/>
          <a:stretch/>
        </p:blipFill>
        <p:spPr>
          <a:xfrm>
            <a:off x="7732872" y="2033318"/>
            <a:ext cx="3731404" cy="27352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D06B22-ED8B-E16F-3D0A-9AFF9CCD52D7}"/>
              </a:ext>
            </a:extLst>
          </p:cNvPr>
          <p:cNvSpPr txBox="1"/>
          <p:nvPr/>
        </p:nvSpPr>
        <p:spPr>
          <a:xfrm>
            <a:off x="8032031" y="1648728"/>
            <a:ext cx="3087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Reduced Summer Streamflow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075D0-25DE-85C6-72A1-D7DCDDE2E54E}"/>
              </a:ext>
            </a:extLst>
          </p:cNvPr>
          <p:cNvSpPr txBox="1"/>
          <p:nvPr/>
        </p:nvSpPr>
        <p:spPr>
          <a:xfrm>
            <a:off x="732048" y="1716822"/>
            <a:ext cx="243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Increased Temperature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8D1292-0333-4200-3D64-17BB05C9C672}"/>
              </a:ext>
            </a:extLst>
          </p:cNvPr>
          <p:cNvSpPr txBox="1"/>
          <p:nvPr/>
        </p:nvSpPr>
        <p:spPr>
          <a:xfrm>
            <a:off x="7842520" y="3941162"/>
            <a:ext cx="9412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Mote et al., 2014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A7758E-7A61-B5F6-4E03-C64D6CD13D28}"/>
              </a:ext>
            </a:extLst>
          </p:cNvPr>
          <p:cNvSpPr txBox="1"/>
          <p:nvPr/>
        </p:nvSpPr>
        <p:spPr>
          <a:xfrm>
            <a:off x="2384635" y="4139228"/>
            <a:ext cx="9733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Rupp et al., 2016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4359C9-4563-E5AB-A1E6-62307CE41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953" y="2025340"/>
            <a:ext cx="2880959" cy="25425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44C3D6A-5B7F-0624-2390-4FC8180311A1}"/>
              </a:ext>
            </a:extLst>
          </p:cNvPr>
          <p:cNvSpPr txBox="1"/>
          <p:nvPr/>
        </p:nvSpPr>
        <p:spPr>
          <a:xfrm>
            <a:off x="4698346" y="1671378"/>
            <a:ext cx="2098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Reduced Snowpack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8BB151-1B53-9F13-B549-B3A46C485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46" y="427031"/>
            <a:ext cx="10401300" cy="1325563"/>
          </a:xfrm>
        </p:spPr>
        <p:txBody>
          <a:bodyPr/>
          <a:lstStyle/>
          <a:p>
            <a:r>
              <a:rPr lang="en-US" dirty="0"/>
              <a:t>Climate Change	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06C749-FE7B-7924-F5FE-4FB13D0F4585}"/>
              </a:ext>
            </a:extLst>
          </p:cNvPr>
          <p:cNvSpPr txBox="1"/>
          <p:nvPr/>
        </p:nvSpPr>
        <p:spPr>
          <a:xfrm>
            <a:off x="3686915" y="2964438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071A6F-01A2-AD29-DAFB-94C386238546}"/>
              </a:ext>
            </a:extLst>
          </p:cNvPr>
          <p:cNvSpPr txBox="1"/>
          <p:nvPr/>
        </p:nvSpPr>
        <p:spPr>
          <a:xfrm>
            <a:off x="7183289" y="3004206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701AAE-0D14-EA88-6049-D36979E0175A}"/>
              </a:ext>
            </a:extLst>
          </p:cNvPr>
          <p:cNvSpPr txBox="1"/>
          <p:nvPr/>
        </p:nvSpPr>
        <p:spPr>
          <a:xfrm>
            <a:off x="1365602" y="5049267"/>
            <a:ext cx="94607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= Increased Storage Needed</a:t>
            </a:r>
          </a:p>
        </p:txBody>
      </p:sp>
    </p:spTree>
    <p:extLst>
      <p:ext uri="{BB962C8B-B14F-4D97-AF65-F5344CB8AC3E}">
        <p14:creationId xmlns:p14="http://schemas.microsoft.com/office/powerpoint/2010/main" val="3601922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767661-63CB-A645-82F2-3B860E338B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07623" y="3087052"/>
            <a:ext cx="2462789" cy="3069125"/>
          </a:xfrm>
        </p:spPr>
        <p:txBody>
          <a:bodyPr/>
          <a:lstStyle/>
          <a:p>
            <a:r>
              <a:rPr lang="en-US" dirty="0">
                <a:latin typeface="+mj-lt"/>
              </a:rPr>
              <a:t>Jason Melady, RG, CWRE</a:t>
            </a:r>
            <a:endParaRPr lang="en-US" dirty="0"/>
          </a:p>
          <a:p>
            <a:r>
              <a:rPr lang="en-US" dirty="0"/>
              <a:t>jmelady@summitwr.com 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Ted Ressler, RG, CWRE</a:t>
            </a:r>
          </a:p>
          <a:p>
            <a:r>
              <a:rPr lang="en-US" dirty="0"/>
              <a:t>tressler@summitwr.com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F4E582-71B1-19F9-9223-933E3D8EA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06"/>
          <a:stretch/>
        </p:blipFill>
        <p:spPr>
          <a:xfrm>
            <a:off x="9408512" y="5507622"/>
            <a:ext cx="2438400" cy="1297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9F8F5A-9A90-CF96-F888-C6AE40A75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5" r="13472"/>
          <a:stretch/>
        </p:blipFill>
        <p:spPr>
          <a:xfrm>
            <a:off x="0" y="0"/>
            <a:ext cx="6436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77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C2DBB-DC77-557B-09DA-45E44CBF1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29302-1F6E-7EAC-5C64-A5CBF007A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593725"/>
            <a:ext cx="10401300" cy="1410013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F9DD0-7145-D92A-2CA9-F55F6D4D7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50" y="1762126"/>
            <a:ext cx="5257800" cy="3809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i="1" dirty="0">
                <a:solidFill>
                  <a:srgbClr val="FF0000"/>
                </a:solidFill>
              </a:rPr>
              <a:t>Identify Tualatin Basin</a:t>
            </a:r>
          </a:p>
          <a:p>
            <a:pPr marL="0" indent="0">
              <a:buNone/>
            </a:pPr>
            <a:r>
              <a:rPr lang="en-US" sz="1800" i="1" dirty="0">
                <a:solidFill>
                  <a:srgbClr val="FF0000"/>
                </a:solidFill>
              </a:rPr>
              <a:t>Major municipal suppliers</a:t>
            </a:r>
          </a:p>
          <a:p>
            <a:pPr marL="0" indent="0">
              <a:buNone/>
            </a:pPr>
            <a:r>
              <a:rPr lang="en-US" sz="1800" b="1" i="1" dirty="0">
                <a:solidFill>
                  <a:srgbClr val="FF0000"/>
                </a:solidFill>
              </a:rPr>
              <a:t>Primary Aquifer - CRBG</a:t>
            </a:r>
          </a:p>
          <a:p>
            <a:r>
              <a:rPr lang="en-US" sz="1800" b="1" i="1" dirty="0">
                <a:solidFill>
                  <a:srgbClr val="FF0000"/>
                </a:solidFill>
              </a:rPr>
              <a:t>Provenance</a:t>
            </a:r>
          </a:p>
          <a:p>
            <a:r>
              <a:rPr lang="en-US" sz="1800" b="1" i="1" dirty="0">
                <a:solidFill>
                  <a:srgbClr val="FF0000"/>
                </a:solidFill>
              </a:rPr>
              <a:t>Hydrogeologic Attributes</a:t>
            </a:r>
            <a:endParaRPr lang="en-US" sz="1800" b="1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2343F-8384-3440-CFB2-37FF105FD704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8F6C3-B4E9-A89D-137F-71993F084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8F4193B0-31A4-ECD9-A7B4-C07BE1FA5B8A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9075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32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CD5434-CB0A-04DD-CEEB-71014CA10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t="3198" r="1984" b="1965"/>
          <a:stretch/>
        </p:blipFill>
        <p:spPr>
          <a:xfrm>
            <a:off x="3802533" y="1034563"/>
            <a:ext cx="8192617" cy="53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88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0D790-1B0D-296E-EAC8-D25FC7662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345B8-1B34-5753-4869-C175FA82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669925"/>
            <a:ext cx="10401300" cy="1325563"/>
          </a:xfrm>
        </p:spPr>
        <p:txBody>
          <a:bodyPr/>
          <a:lstStyle/>
          <a:p>
            <a:r>
              <a:rPr lang="en-US" dirty="0"/>
              <a:t>What’s Next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2F72A-5DD8-28AA-BBAC-A3AD41545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908"/>
            <a:ext cx="5257800" cy="3735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For ASR</a:t>
            </a:r>
          </a:p>
          <a:p>
            <a:pPr marL="0" indent="0">
              <a:buNone/>
            </a:pPr>
            <a:r>
              <a:rPr lang="en-US" dirty="0"/>
              <a:t>Thermal Applications</a:t>
            </a:r>
          </a:p>
          <a:p>
            <a:pPr marL="0" indent="0">
              <a:buNone/>
            </a:pPr>
            <a:r>
              <a:rPr lang="en-US" dirty="0"/>
              <a:t>Stormwater recharge and reuse for non-potable applications</a:t>
            </a:r>
          </a:p>
          <a:p>
            <a:pPr marL="0" indent="0">
              <a:buNone/>
            </a:pPr>
            <a:r>
              <a:rPr lang="en-US" dirty="0"/>
              <a:t>Tool for overcoming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1E49EF-F366-3137-D464-4F6EABCD8A66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047EB-BC3E-4D62-E5B2-E4FBE3F4C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557BE6BC-E62C-35E3-1E57-5338CA6EED23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33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</p:spTree>
    <p:extLst>
      <p:ext uri="{BB962C8B-B14F-4D97-AF65-F5344CB8AC3E}">
        <p14:creationId xmlns:p14="http://schemas.microsoft.com/office/powerpoint/2010/main" val="1628759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37EBD-D91C-C294-08F9-43942F3A9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0E89-8055-1DF5-76C6-6FC6949B2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11" y="646331"/>
            <a:ext cx="10401300" cy="1325563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076E6-57FC-6F16-B213-41B3F7DED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11" y="1763978"/>
            <a:ext cx="5257800" cy="3735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i="1" dirty="0">
                <a:solidFill>
                  <a:srgbClr val="FF0000"/>
                </a:solidFill>
              </a:rPr>
              <a:t>Identify Tualatin Basin</a:t>
            </a:r>
          </a:p>
          <a:p>
            <a:pPr marL="0" indent="0">
              <a:buNone/>
            </a:pPr>
            <a:r>
              <a:rPr lang="en-US" sz="1800" b="1" i="1" dirty="0">
                <a:solidFill>
                  <a:srgbClr val="FF0000"/>
                </a:solidFill>
              </a:rPr>
              <a:t>Major municipal suppliers</a:t>
            </a:r>
          </a:p>
          <a:p>
            <a:pPr marL="0" indent="0">
              <a:buNone/>
            </a:pPr>
            <a:r>
              <a:rPr lang="en-US" sz="1800" i="1" dirty="0">
                <a:solidFill>
                  <a:srgbClr val="FF0000"/>
                </a:solidFill>
              </a:rPr>
              <a:t>Primary Aquifer - CRBG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Provenance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Hydrogeologic Attributes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00993A-E213-BB92-B8AE-6BA278055D65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D347E-45F6-7049-CCFA-1608A43A1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628A99CC-3678-8D1E-567F-5B127B1CE33D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478256" cy="2857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34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F2A349-51AC-6509-E928-8277EDFDC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2954" r="1794" b="1728"/>
          <a:stretch/>
        </p:blipFill>
        <p:spPr>
          <a:xfrm>
            <a:off x="3801028" y="1060581"/>
            <a:ext cx="8229047" cy="53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28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27052-5116-74B8-0EC3-E58DD7E33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15642-B680-B8BA-A8E5-8CE32D46B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593725"/>
            <a:ext cx="10401300" cy="1410013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05814-360A-C7E9-C75D-B5A3031E9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0" y="1762126"/>
            <a:ext cx="3470478" cy="4258428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Cooper-Bull Mountain CGWA</a:t>
            </a:r>
          </a:p>
          <a:p>
            <a:pPr lvl="1">
              <a:spcBef>
                <a:spcPts val="1000"/>
              </a:spcBef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8EC2C2-D425-9438-B240-E5DB13EA0675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457C9-AE4A-3BA7-7DFC-E2EF174C9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BF7FDA1E-7B1E-796F-E85D-ADB6F9F6D69F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9075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35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77E2CC-7103-E5DB-06D6-DE94200B8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t="3315" r="2246" b="1667"/>
          <a:stretch/>
        </p:blipFill>
        <p:spPr>
          <a:xfrm>
            <a:off x="3824100" y="1038570"/>
            <a:ext cx="8171050" cy="533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50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51DED-99FE-17AC-6F91-A38268D9A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B9499-7B09-121D-6669-7043FAEC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669925"/>
            <a:ext cx="10401300" cy="132556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68EAA2-CAFF-555D-0F60-30E8933376FF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D3FF3-BC35-F2CA-52EF-3690902A1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5AEBE786-B582-9D7E-305A-F4B1F83B4D39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90750" cy="2857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4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5496008-720C-54EF-321D-1FE9F885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685" y="1775204"/>
            <a:ext cx="3409950" cy="4351338"/>
          </a:xfrm>
        </p:spPr>
        <p:txBody>
          <a:bodyPr/>
          <a:lstStyle/>
          <a:p>
            <a:r>
              <a:rPr lang="en-US" dirty="0"/>
              <a:t>Aquifer Storage and Recovery (ASR)</a:t>
            </a:r>
          </a:p>
          <a:p>
            <a:pPr lvl="1"/>
            <a:r>
              <a:rPr lang="en-US" dirty="0"/>
              <a:t>20 active projects</a:t>
            </a:r>
          </a:p>
          <a:p>
            <a:pPr lvl="1"/>
            <a:r>
              <a:rPr lang="en-US" dirty="0"/>
              <a:t>Numerous in development</a:t>
            </a:r>
          </a:p>
          <a:p>
            <a:r>
              <a:rPr lang="en-US" dirty="0"/>
              <a:t>Project Location</a:t>
            </a:r>
          </a:p>
          <a:p>
            <a:pPr lvl="1"/>
            <a:r>
              <a:rPr lang="en-US" dirty="0"/>
              <a:t>Beaverton/Tigard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C7CFD2-2264-B298-32F7-BDA739A1FA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0" r="1008"/>
          <a:stretch/>
        </p:blipFill>
        <p:spPr>
          <a:xfrm>
            <a:off x="4403319" y="647192"/>
            <a:ext cx="7788681" cy="600760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3F8716B-7804-02C0-CF32-2BB45CE75119}"/>
              </a:ext>
            </a:extLst>
          </p:cNvPr>
          <p:cNvGrpSpPr/>
          <p:nvPr/>
        </p:nvGrpSpPr>
        <p:grpSpPr>
          <a:xfrm>
            <a:off x="4473575" y="5958840"/>
            <a:ext cx="2073275" cy="591820"/>
            <a:chOff x="1292225" y="4001295"/>
            <a:chExt cx="2073275" cy="5918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A36A1C-B2FB-38BF-2567-91F5820A318E}"/>
                </a:ext>
              </a:extLst>
            </p:cNvPr>
            <p:cNvSpPr/>
            <p:nvPr/>
          </p:nvSpPr>
          <p:spPr>
            <a:xfrm>
              <a:off x="1292225" y="4001295"/>
              <a:ext cx="2073275" cy="59182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sz="1400" dirty="0">
                  <a:solidFill>
                    <a:schemeClr val="bg1"/>
                  </a:solidFill>
                </a:rPr>
                <a:t>Active</a:t>
              </a:r>
            </a:p>
            <a:p>
              <a:pPr lvl="1"/>
              <a:r>
                <a:rPr lang="en-US" sz="1400" dirty="0">
                  <a:solidFill>
                    <a:schemeClr val="bg1"/>
                  </a:solidFill>
                </a:rPr>
                <a:t>Inactive/Proposed </a:t>
              </a:r>
              <a:endParaRPr lang="en-US" sz="140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25E3AD1-7C5C-7531-83DD-13C7C721FB2B}"/>
                </a:ext>
              </a:extLst>
            </p:cNvPr>
            <p:cNvSpPr/>
            <p:nvPr/>
          </p:nvSpPr>
          <p:spPr>
            <a:xfrm>
              <a:off x="1546352" y="4168997"/>
              <a:ext cx="91440" cy="9144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6ED2989-7A23-A335-BEC1-694593035235}"/>
                </a:ext>
              </a:extLst>
            </p:cNvPr>
            <p:cNvSpPr/>
            <p:nvPr/>
          </p:nvSpPr>
          <p:spPr>
            <a:xfrm>
              <a:off x="1546352" y="4361083"/>
              <a:ext cx="91440" cy="91440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3584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F6F9D-7123-1B70-65AE-37710980B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57610-C573-F8C3-B3C7-B9789C28A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11" y="646331"/>
            <a:ext cx="10401300" cy="132556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6CB57-CB8A-1687-EEE6-3E7578BCE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634" y="-1325563"/>
            <a:ext cx="4662883" cy="1140055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Western Suburban Portland</a:t>
            </a:r>
          </a:p>
          <a:p>
            <a:pPr lvl="1"/>
            <a:r>
              <a:rPr lang="en-US" sz="1800" dirty="0"/>
              <a:t>City of Beaverton</a:t>
            </a:r>
          </a:p>
          <a:p>
            <a:pPr lvl="1"/>
            <a:r>
              <a:rPr lang="en-US" sz="1800" dirty="0"/>
              <a:t>City of Tigard</a:t>
            </a:r>
          </a:p>
          <a:p>
            <a:pPr lvl="1"/>
            <a:r>
              <a:rPr lang="en-US" sz="1800" dirty="0"/>
              <a:t>Tualatin Valley Water District (TVWD)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7F4C07-5F57-1DCF-4F26-9772E904FE91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69673B-F41E-98AD-33ED-E20E308CC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0DEE22B7-779A-46F8-1AEA-A738C3EDB228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90750" cy="2857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5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58CCF5-0127-5E24-8C02-AC6F6F128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t="4830" r="20528" b="3874"/>
          <a:stretch/>
        </p:blipFill>
        <p:spPr>
          <a:xfrm>
            <a:off x="5316723" y="1085192"/>
            <a:ext cx="6459166" cy="5126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E50A92-4C73-C514-659B-3C5F09994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8" t="4509" r="7600" b="79533"/>
          <a:stretch/>
        </p:blipFill>
        <p:spPr>
          <a:xfrm>
            <a:off x="5394543" y="4979182"/>
            <a:ext cx="1031133" cy="89606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3CAEA2-885C-AA51-9515-94566C9352ED}"/>
              </a:ext>
            </a:extLst>
          </p:cNvPr>
          <p:cNvSpPr txBox="1">
            <a:spLocks/>
          </p:cNvSpPr>
          <p:nvPr/>
        </p:nvSpPr>
        <p:spPr>
          <a:xfrm>
            <a:off x="290220" y="1624528"/>
            <a:ext cx="5026503" cy="4587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Western Suburban Portland</a:t>
            </a:r>
          </a:p>
          <a:p>
            <a:pPr lvl="1"/>
            <a:r>
              <a:rPr lang="en-US" dirty="0"/>
              <a:t>City of Beaverton </a:t>
            </a:r>
          </a:p>
          <a:p>
            <a:pPr lvl="1"/>
            <a:r>
              <a:rPr lang="en-US" dirty="0"/>
              <a:t>City of Tigard</a:t>
            </a:r>
          </a:p>
          <a:p>
            <a:pPr lvl="1"/>
            <a:r>
              <a:rPr lang="en-US" dirty="0"/>
              <a:t>Tualatin Valley Water District (TVWD)</a:t>
            </a:r>
          </a:p>
          <a:p>
            <a:r>
              <a:rPr lang="en-US" dirty="0"/>
              <a:t>Tualatin River basin</a:t>
            </a:r>
          </a:p>
          <a:p>
            <a:r>
              <a:rPr lang="en-US" dirty="0"/>
              <a:t>Initially an area of g</a:t>
            </a:r>
            <a:r>
              <a:rPr lang="en-US" sz="2800" dirty="0"/>
              <a:t>roundwater supply for municipal and irrigation use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35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01122-8476-7BD4-BA9B-CC525C199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1B3E-EA21-0401-6EAC-C6281E03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90" y="456342"/>
            <a:ext cx="10401300" cy="1325563"/>
          </a:xfrm>
        </p:spPr>
        <p:txBody>
          <a:bodyPr/>
          <a:lstStyle/>
          <a:p>
            <a:r>
              <a:rPr lang="en-US" dirty="0"/>
              <a:t>Introduction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1EB8D-86D5-8D57-B1B1-21E28CA07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1781906"/>
            <a:ext cx="5778260" cy="4587141"/>
          </a:xfrm>
        </p:spPr>
        <p:txBody>
          <a:bodyPr>
            <a:normAutofit/>
          </a:bodyPr>
          <a:lstStyle/>
          <a:p>
            <a:r>
              <a:rPr lang="en-US" sz="2400" dirty="0"/>
              <a:t>Substantial population growth and development during 1950s-1960s</a:t>
            </a:r>
          </a:p>
          <a:p>
            <a:r>
              <a:rPr lang="en-US" sz="2400" dirty="0"/>
              <a:t>Increased groundwater development</a:t>
            </a:r>
          </a:p>
          <a:p>
            <a:pPr lvl="1"/>
            <a:r>
              <a:rPr lang="en-US" dirty="0"/>
              <a:t>444 wells drilled compared to 26 before 1950</a:t>
            </a:r>
          </a:p>
          <a:p>
            <a:pPr lvl="1"/>
            <a:r>
              <a:rPr lang="en-US" dirty="0"/>
              <a:t>Most completed in Columbia River Basalt Group aquifer</a:t>
            </a:r>
          </a:p>
          <a:p>
            <a:r>
              <a:rPr lang="en-US" sz="2400" dirty="0"/>
              <a:t>Increase in groundwater withdrawals and resulting aquifer level decline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D271A-6BD3-F8BB-1C96-7B6F28C2A6EE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7029C-3B85-0832-B055-AB478E32B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3A3B3AB3-31BF-DC57-1A3A-9951860A4529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9075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6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F24775-58FA-9EE5-EC65-4B70E8C885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12" r="14549"/>
          <a:stretch/>
        </p:blipFill>
        <p:spPr>
          <a:xfrm>
            <a:off x="6832360" y="2249417"/>
            <a:ext cx="2426420" cy="3652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E2B89C-591D-6D0D-3F21-9399D9BC1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680" y="2263804"/>
            <a:ext cx="2426420" cy="36377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573243-79F3-DAA9-2DB6-1DC84F374A5D}"/>
              </a:ext>
            </a:extLst>
          </p:cNvPr>
          <p:cNvSpPr txBox="1"/>
          <p:nvPr/>
        </p:nvSpPr>
        <p:spPr>
          <a:xfrm>
            <a:off x="9474680" y="5716872"/>
            <a:ext cx="10049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Oregonian,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66BD25-47AF-EEBD-2F54-2605375D062D}"/>
              </a:ext>
            </a:extLst>
          </p:cNvPr>
          <p:cNvSpPr txBox="1"/>
          <p:nvPr/>
        </p:nvSpPr>
        <p:spPr>
          <a:xfrm>
            <a:off x="6826010" y="5716872"/>
            <a:ext cx="10049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Oregonian, 2018</a:t>
            </a:r>
          </a:p>
        </p:txBody>
      </p:sp>
    </p:spTree>
    <p:extLst>
      <p:ext uri="{BB962C8B-B14F-4D97-AF65-F5344CB8AC3E}">
        <p14:creationId xmlns:p14="http://schemas.microsoft.com/office/powerpoint/2010/main" val="2559477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C7D95-879A-0CF3-3110-AFFF70E3D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E2511F-37C1-DFD2-89ED-AF23AE2020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75" t="4749" r="20415" b="4657"/>
          <a:stretch/>
        </p:blipFill>
        <p:spPr>
          <a:xfrm>
            <a:off x="5204298" y="964304"/>
            <a:ext cx="6685332" cy="5238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526B77-81AD-E21D-D17B-766D880EB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01" y="664581"/>
            <a:ext cx="10401300" cy="132556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216A77-162E-FA0D-C81C-2A38F6551CAF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9113FC-2F1D-70C7-376B-2ACEEB7E4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FE7B16F2-1ACB-76B1-564F-107909F53494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90750" cy="2857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7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A8A20A5-EFDF-62EA-ED43-53D4EDC97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01" y="1770062"/>
            <a:ext cx="4836597" cy="4351338"/>
          </a:xfrm>
        </p:spPr>
        <p:txBody>
          <a:bodyPr/>
          <a:lstStyle/>
          <a:p>
            <a:r>
              <a:rPr lang="en-US" dirty="0"/>
              <a:t>Columbia River Basalt Group</a:t>
            </a:r>
          </a:p>
          <a:p>
            <a:pPr lvl="1"/>
            <a:r>
              <a:rPr lang="en-US" dirty="0"/>
              <a:t>Regionally extensive</a:t>
            </a:r>
          </a:p>
          <a:p>
            <a:pPr lvl="1"/>
            <a:r>
              <a:rPr lang="en-US" dirty="0"/>
              <a:t>Locally compartmentalized </a:t>
            </a:r>
          </a:p>
          <a:p>
            <a:pPr lvl="1"/>
            <a:r>
              <a:rPr lang="en-US" dirty="0"/>
              <a:t>Productive aquifers</a:t>
            </a:r>
          </a:p>
          <a:p>
            <a:r>
              <a:rPr lang="en-US" dirty="0"/>
              <a:t>Critical Groundwater Areas</a:t>
            </a:r>
          </a:p>
          <a:p>
            <a:pPr lvl="1"/>
            <a:r>
              <a:rPr lang="en-US" dirty="0"/>
              <a:t>Oregon Water Resources Department (OWRD)</a:t>
            </a:r>
          </a:p>
          <a:p>
            <a:pPr lvl="1"/>
            <a:r>
              <a:rPr lang="en-US" dirty="0" err="1"/>
              <a:t>Overappropriated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Declining Groundwater Levels</a:t>
            </a:r>
          </a:p>
          <a:p>
            <a:endParaRPr lang="en-US" dirty="0"/>
          </a:p>
        </p:txBody>
      </p:sp>
      <p:pic>
        <p:nvPicPr>
          <p:cNvPr id="3" name="Picture Placeholder 12">
            <a:extLst>
              <a:ext uri="{FF2B5EF4-FFF2-40B4-BE49-F238E27FC236}">
                <a16:creationId xmlns:a16="http://schemas.microsoft.com/office/drawing/2014/main" id="{D50D78D9-971C-327B-5403-C2F69C88E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4" t="4096" r="7692" b="82312"/>
          <a:stretch/>
        </p:blipFill>
        <p:spPr>
          <a:xfrm>
            <a:off x="5467350" y="4788567"/>
            <a:ext cx="1559092" cy="114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50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D4C75-9A88-A360-66D5-6B2B5FFA2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63EC0C-6D94-AE3B-83E1-730560593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5755"/>
            <a:ext cx="12192000" cy="3285744"/>
          </a:xfrm>
          <a:prstGeom prst="rect">
            <a:avLst/>
          </a:prstGeom>
        </p:spPr>
      </p:pic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01464D22-145F-8BC7-EB29-3EE26B6D0DD0}"/>
              </a:ext>
            </a:extLst>
          </p:cNvPr>
          <p:cNvGraphicFramePr>
            <a:graphicFrameLocks noGrp="1"/>
          </p:cNvGraphicFramePr>
          <p:nvPr/>
        </p:nvGraphicFramePr>
        <p:xfrm>
          <a:off x="138112" y="3887970"/>
          <a:ext cx="11718607" cy="2512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9CD7CCE-2B52-C2EA-FF0C-6F73FA2A81A7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235E-7339-821C-38A2-6E91E1586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0E3F00A0-6E4B-D133-6EDF-894F30707AD6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8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D761E-695A-3692-0C8B-291036DB5193}"/>
              </a:ext>
            </a:extLst>
          </p:cNvPr>
          <p:cNvSpPr txBox="1"/>
          <p:nvPr/>
        </p:nvSpPr>
        <p:spPr>
          <a:xfrm rot="5400000">
            <a:off x="4442941" y="1203232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CGWA Declared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C3FF76-FA79-2EB3-238D-00B23AB5EF0F}"/>
              </a:ext>
            </a:extLst>
          </p:cNvPr>
          <p:cNvSpPr txBox="1"/>
          <p:nvPr/>
        </p:nvSpPr>
        <p:spPr>
          <a:xfrm rot="5400000">
            <a:off x="7750369" y="998475"/>
            <a:ext cx="8162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ASR Starts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3A149-7377-91C6-05ED-5DBFD88BCAD4}"/>
              </a:ext>
            </a:extLst>
          </p:cNvPr>
          <p:cNvSpPr txBox="1"/>
          <p:nvPr/>
        </p:nvSpPr>
        <p:spPr>
          <a:xfrm rot="5400000">
            <a:off x="7893857" y="1063911"/>
            <a:ext cx="8980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Beaverton 1998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9650D47-409F-D9B6-127A-84912C9EB4FA}"/>
              </a:ext>
            </a:extLst>
          </p:cNvPr>
          <p:cNvCxnSpPr>
            <a:cxnSpLocks/>
          </p:cNvCxnSpPr>
          <p:nvPr/>
        </p:nvCxnSpPr>
        <p:spPr>
          <a:xfrm>
            <a:off x="5122563" y="846306"/>
            <a:ext cx="0" cy="5232444"/>
          </a:xfrm>
          <a:prstGeom prst="line">
            <a:avLst/>
          </a:prstGeom>
          <a:ln w="2222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C4F326-5E7D-3F46-5E7D-0B058D0981EE}"/>
              </a:ext>
            </a:extLst>
          </p:cNvPr>
          <p:cNvCxnSpPr>
            <a:cxnSpLocks/>
          </p:cNvCxnSpPr>
          <p:nvPr/>
        </p:nvCxnSpPr>
        <p:spPr>
          <a:xfrm>
            <a:off x="8245049" y="775230"/>
            <a:ext cx="0" cy="5303520"/>
          </a:xfrm>
          <a:prstGeom prst="line">
            <a:avLst/>
          </a:prstGeom>
          <a:ln w="2222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7B89EDC-D48B-C4EB-4CC3-7D906DDBE07B}"/>
              </a:ext>
            </a:extLst>
          </p:cNvPr>
          <p:cNvCxnSpPr>
            <a:cxnSpLocks/>
          </p:cNvCxnSpPr>
          <p:nvPr/>
        </p:nvCxnSpPr>
        <p:spPr>
          <a:xfrm>
            <a:off x="8630494" y="775230"/>
            <a:ext cx="0" cy="5303520"/>
          </a:xfrm>
          <a:prstGeom prst="line">
            <a:avLst/>
          </a:prstGeom>
          <a:ln w="2222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EE51DA-F6CB-2649-7A39-26FF3B53C4E1}"/>
              </a:ext>
            </a:extLst>
          </p:cNvPr>
          <p:cNvCxnSpPr>
            <a:cxnSpLocks/>
          </p:cNvCxnSpPr>
          <p:nvPr/>
        </p:nvCxnSpPr>
        <p:spPr>
          <a:xfrm>
            <a:off x="9533464" y="775230"/>
            <a:ext cx="0" cy="5303520"/>
          </a:xfrm>
          <a:prstGeom prst="line">
            <a:avLst/>
          </a:prstGeom>
          <a:ln w="2222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80D2D69-737F-23B2-E626-7AE04D44CDF2}"/>
              </a:ext>
            </a:extLst>
          </p:cNvPr>
          <p:cNvSpPr txBox="1"/>
          <p:nvPr/>
        </p:nvSpPr>
        <p:spPr>
          <a:xfrm rot="5400000">
            <a:off x="8358554" y="971408"/>
            <a:ext cx="7216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Tigard 2001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014C3-920B-8BE8-1445-8FCE98B104F4}"/>
              </a:ext>
            </a:extLst>
          </p:cNvPr>
          <p:cNvSpPr txBox="1"/>
          <p:nvPr/>
        </p:nvSpPr>
        <p:spPr>
          <a:xfrm rot="5400000">
            <a:off x="9268118" y="963788"/>
            <a:ext cx="7072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TVWD 2008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4E71C1-6284-11B4-9E70-E0724B02D684}"/>
              </a:ext>
            </a:extLst>
          </p:cNvPr>
          <p:cNvSpPr txBox="1"/>
          <p:nvPr/>
        </p:nvSpPr>
        <p:spPr>
          <a:xfrm>
            <a:off x="11064247" y="921580"/>
            <a:ext cx="583558" cy="313932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900" b="1" i="1" dirty="0">
                <a:solidFill>
                  <a:srgbClr val="C00000"/>
                </a:solidFill>
              </a:rPr>
              <a:t>Year 2024</a:t>
            </a:r>
          </a:p>
          <a:p>
            <a:r>
              <a:rPr lang="en-US" sz="900" b="1" i="1" dirty="0">
                <a:solidFill>
                  <a:srgbClr val="C00000"/>
                </a:solidFill>
              </a:rPr>
              <a:t>SWL = 207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C5D612-9EFC-2CDD-A836-8E8F1DF4608C}"/>
              </a:ext>
            </a:extLst>
          </p:cNvPr>
          <p:cNvSpPr txBox="1"/>
          <p:nvPr/>
        </p:nvSpPr>
        <p:spPr>
          <a:xfrm>
            <a:off x="1069446" y="1620635"/>
            <a:ext cx="583558" cy="313932"/>
          </a:xfrm>
          <a:prstGeom prst="rect">
            <a:avLst/>
          </a:prstGeom>
          <a:solidFill>
            <a:schemeClr val="tx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900" b="1" i="1" dirty="0">
                <a:solidFill>
                  <a:srgbClr val="C00000"/>
                </a:solidFill>
              </a:rPr>
              <a:t>Year 1947</a:t>
            </a:r>
          </a:p>
          <a:p>
            <a:r>
              <a:rPr lang="en-US" sz="900" b="1" i="1" dirty="0">
                <a:solidFill>
                  <a:srgbClr val="C00000"/>
                </a:solidFill>
              </a:rPr>
              <a:t>SWL = 214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FF1F31-1843-B9B2-727D-49F6E28CDEEE}"/>
              </a:ext>
            </a:extLst>
          </p:cNvPr>
          <p:cNvSpPr/>
          <p:nvPr/>
        </p:nvSpPr>
        <p:spPr>
          <a:xfrm>
            <a:off x="5156017" y="717887"/>
            <a:ext cx="6759439" cy="56829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7DCF77-0D44-BBB5-D26B-1C03FF3F9780}"/>
              </a:ext>
            </a:extLst>
          </p:cNvPr>
          <p:cNvSpPr txBox="1"/>
          <p:nvPr/>
        </p:nvSpPr>
        <p:spPr>
          <a:xfrm>
            <a:off x="5245358" y="2656098"/>
            <a:ext cx="583558" cy="313932"/>
          </a:xfrm>
          <a:prstGeom prst="rect">
            <a:avLst/>
          </a:prstGeom>
          <a:solidFill>
            <a:schemeClr val="tx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900" b="1" i="1" dirty="0">
                <a:solidFill>
                  <a:srgbClr val="C00000"/>
                </a:solidFill>
              </a:rPr>
              <a:t>Year 1974</a:t>
            </a:r>
          </a:p>
          <a:p>
            <a:r>
              <a:rPr lang="en-US" sz="900" b="1" i="1" dirty="0">
                <a:solidFill>
                  <a:srgbClr val="C00000"/>
                </a:solidFill>
              </a:rPr>
              <a:t>SWL = 132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B001BD-55D7-DAA5-18EA-B0334110E3E3}"/>
              </a:ext>
            </a:extLst>
          </p:cNvPr>
          <p:cNvSpPr txBox="1"/>
          <p:nvPr/>
        </p:nvSpPr>
        <p:spPr>
          <a:xfrm>
            <a:off x="5999957" y="1447265"/>
            <a:ext cx="6004839" cy="434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Groundwater usage increased to over 2 billion gallons annually by the early 1970’s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500" dirty="0">
                <a:solidFill>
                  <a:srgbClr val="000000"/>
                </a:solidFill>
                <a:latin typeface="Franklin Gothic Book"/>
              </a:rPr>
              <a:t>Groundwater level decline of over 80 feet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Cooper Mountain-Bull Mountain Critical Groundwater Area established in 1974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Groundwater use from CRBG limited to existing users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Maximum total withdrawal limited to 950 million gallons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Tracking and reporting of groundwater </a:t>
            </a:r>
            <a:endParaRPr lang="en-US" sz="25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1D74710-6719-1D25-7E1B-098E9AD40D6A}"/>
              </a:ext>
            </a:extLst>
          </p:cNvPr>
          <p:cNvCxnSpPr>
            <a:cxnSpLocks/>
          </p:cNvCxnSpPr>
          <p:nvPr/>
        </p:nvCxnSpPr>
        <p:spPr>
          <a:xfrm>
            <a:off x="959667" y="4952246"/>
            <a:ext cx="416289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DC5E4D56-3A53-9F47-69AA-41BB00F29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893" y="399134"/>
            <a:ext cx="5666519" cy="1325563"/>
          </a:xfrm>
        </p:spPr>
        <p:txBody>
          <a:bodyPr/>
          <a:lstStyle/>
          <a:p>
            <a:r>
              <a:rPr lang="en-US" dirty="0"/>
              <a:t>Background - CGWA</a:t>
            </a:r>
          </a:p>
        </p:txBody>
      </p:sp>
    </p:spTree>
    <p:extLst>
      <p:ext uri="{BB962C8B-B14F-4D97-AF65-F5344CB8AC3E}">
        <p14:creationId xmlns:p14="http://schemas.microsoft.com/office/powerpoint/2010/main" val="3784112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F6F9D-7123-1B70-65AE-37710980B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57610-C573-F8C3-B3C7-B9789C28A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11" y="646331"/>
            <a:ext cx="10401300" cy="1325563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6CB57-CB8A-1687-EEE6-3E7578BCE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11" y="1763978"/>
            <a:ext cx="4653830" cy="3735135"/>
          </a:xfrm>
        </p:spPr>
        <p:txBody>
          <a:bodyPr>
            <a:normAutofit fontScale="92500" lnSpcReduction="10000"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Cooper Mountain-Bull Mountain Critical Groundwater Area</a:t>
            </a:r>
          </a:p>
          <a:p>
            <a:r>
              <a:rPr lang="en-US" dirty="0">
                <a:solidFill>
                  <a:srgbClr val="000000"/>
                </a:solidFill>
                <a:latin typeface="Franklin Gothic Book"/>
              </a:rPr>
              <a:t>Restricted 80 groundwater existing users</a:t>
            </a:r>
          </a:p>
          <a:p>
            <a:r>
              <a:rPr lang="en-US" dirty="0">
                <a:solidFill>
                  <a:srgbClr val="000000"/>
                </a:solidFill>
                <a:latin typeface="Franklin Gothic Book"/>
              </a:rPr>
              <a:t>Maximum total withdrawal 950 mg</a:t>
            </a:r>
          </a:p>
          <a:p>
            <a:r>
              <a:rPr lang="en-US" dirty="0">
                <a:solidFill>
                  <a:srgbClr val="000000"/>
                </a:solidFill>
                <a:latin typeface="Franklin Gothic Book"/>
              </a:rPr>
              <a:t>Significant impact to municipal groundwater use – Tigard, Beaverton, and TVWD</a:t>
            </a:r>
          </a:p>
          <a:p>
            <a:pPr lvl="1"/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indent="0">
              <a:buNone/>
            </a:pPr>
            <a:endParaRPr lang="en-US" sz="18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7F4C07-5F57-1DCF-4F26-9772E904FE91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69673B-F41E-98AD-33ED-E20E308CC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390" y="81669"/>
            <a:ext cx="862498" cy="45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0DEE22B7-779A-46F8-1AEA-A738C3EDB228}"/>
              </a:ext>
            </a:extLst>
          </p:cNvPr>
          <p:cNvSpPr txBox="1">
            <a:spLocks/>
          </p:cNvSpPr>
          <p:nvPr/>
        </p:nvSpPr>
        <p:spPr>
          <a:xfrm>
            <a:off x="196850" y="6369049"/>
            <a:ext cx="2190750" cy="2857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>
                <a:solidFill>
                  <a:schemeClr val="bg1"/>
                </a:solidFill>
              </a:rPr>
              <a:pPr/>
              <a:t>9</a:t>
            </a:fld>
            <a:r>
              <a:rPr lang="en-US" sz="1100" dirty="0">
                <a:solidFill>
                  <a:schemeClr val="bg1"/>
                </a:solidFill>
              </a:rPr>
              <a:t>    PNWS-AWWA     May 8,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58CCF5-0127-5E24-8C02-AC6F6F128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2963" r="19451" b="1830"/>
          <a:stretch/>
        </p:blipFill>
        <p:spPr>
          <a:xfrm>
            <a:off x="5227850" y="1062407"/>
            <a:ext cx="6695564" cy="5346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B3EB32-259F-0495-0ED3-1BA86657C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1" t="4350" r="6529" b="80298"/>
          <a:stretch/>
        </p:blipFill>
        <p:spPr>
          <a:xfrm>
            <a:off x="5390157" y="5364561"/>
            <a:ext cx="1110907" cy="8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1610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1">
      <a:dk1>
        <a:srgbClr val="000000"/>
      </a:dk1>
      <a:lt1>
        <a:srgbClr val="FFFFFF"/>
      </a:lt1>
      <a:dk2>
        <a:srgbClr val="65717D"/>
      </a:dk2>
      <a:lt2>
        <a:srgbClr val="0070C0"/>
      </a:lt2>
      <a:accent1>
        <a:srgbClr val="70C000"/>
      </a:accent1>
      <a:accent2>
        <a:srgbClr val="FBE284"/>
      </a:accent2>
      <a:accent3>
        <a:srgbClr val="C8E0F6"/>
      </a:accent3>
      <a:accent4>
        <a:srgbClr val="B75C5D"/>
      </a:accent4>
      <a:accent5>
        <a:srgbClr val="294763"/>
      </a:accent5>
      <a:accent6>
        <a:srgbClr val="5EA4E4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issPresentation C_Win32_MW_JS_SL_v2.potx" id="{230A82CA-9023-4220-9E5B-0E652CF31B20}" vid="{96196EC2-C392-482E-BF29-9BD12A6266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35D1BAEAFBC34FACFDEE4D5E4E66F1" ma:contentTypeVersion="19" ma:contentTypeDescription="Create a new document." ma:contentTypeScope="" ma:versionID="a9ae933be4cb1aab9441d212d6c089d0">
  <xsd:schema xmlns:xsd="http://www.w3.org/2001/XMLSchema" xmlns:xs="http://www.w3.org/2001/XMLSchema" xmlns:p="http://schemas.microsoft.com/office/2006/metadata/properties" xmlns:ns2="d887b673-a292-4f3d-8bc4-eaf8276595e3" xmlns:ns3="ec09b3a3-d042-4b4c-bb7d-879ca1626159" targetNamespace="http://schemas.microsoft.com/office/2006/metadata/properties" ma:root="true" ma:fieldsID="4897537b2a222b6ab95d38d42e2f6b91" ns2:_="" ns3:_="">
    <xsd:import namespace="d887b673-a292-4f3d-8bc4-eaf8276595e3"/>
    <xsd:import namespace="ec09b3a3-d042-4b4c-bb7d-879ca16261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7b673-a292-4f3d-8bc4-eaf8276595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1aa7db7-51a1-4d3f-b082-8874d3e296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09b3a3-d042-4b4c-bb7d-879ca1626159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07d6a0fa-ff22-40ce-b194-82d0b950b01a}" ma:internalName="TaxCatchAll" ma:showField="CatchAllData" ma:web="ec09b3a3-d042-4b4c-bb7d-879ca16261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d887b673-a292-4f3d-8bc4-eaf8276595e3" xsi:nil="true"/>
    <lcf76f155ced4ddcb4097134ff3c332f xmlns="d887b673-a292-4f3d-8bc4-eaf8276595e3">
      <Terms xmlns="http://schemas.microsoft.com/office/infopath/2007/PartnerControls"/>
    </lcf76f155ced4ddcb4097134ff3c332f>
    <TaxCatchAll xmlns="ec09b3a3-d042-4b4c-bb7d-879ca162615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D9562B-2B85-4FB5-A2EB-9E15F83591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87b673-a292-4f3d-8bc4-eaf8276595e3"/>
    <ds:schemaRef ds:uri="ec09b3a3-d042-4b4c-bb7d-879ca16261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EC1AB0-9704-404D-B6D3-819D938AC55B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d887b673-a292-4f3d-8bc4-eaf8276595e3"/>
    <ds:schemaRef ds:uri="ec09b3a3-d042-4b4c-bb7d-879ca1626159"/>
  </ds:schemaRefs>
</ds:datastoreItem>
</file>

<file path=customXml/itemProps3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Geometric annual presentation</Template>
  <TotalTime>4997</TotalTime>
  <Words>1077</Words>
  <Application>Microsoft Office PowerPoint</Application>
  <PresentationFormat>Widescreen</PresentationFormat>
  <Paragraphs>272</Paragraphs>
  <Slides>35</Slides>
  <Notes>32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Franklin Gothic Book</vt:lpstr>
      <vt:lpstr>Franklin Gothic Demi</vt:lpstr>
      <vt:lpstr>Wingdings</vt:lpstr>
      <vt:lpstr>Theme1</vt:lpstr>
      <vt:lpstr>Groundwater Level Recovery in the Cooper Mountain-Bull Mountain Critical  Groundwater Area through  Implementation of ASR</vt:lpstr>
      <vt:lpstr>Presentation Outline </vt:lpstr>
      <vt:lpstr>Introduction</vt:lpstr>
      <vt:lpstr>Introduction</vt:lpstr>
      <vt:lpstr>Introduction</vt:lpstr>
      <vt:lpstr>Introduction </vt:lpstr>
      <vt:lpstr>Introduction</vt:lpstr>
      <vt:lpstr>Background - CGWA</vt:lpstr>
      <vt:lpstr>Background</vt:lpstr>
      <vt:lpstr>Background </vt:lpstr>
      <vt:lpstr>PowerPoint Presentation</vt:lpstr>
      <vt:lpstr>PowerPoint Presentation</vt:lpstr>
      <vt:lpstr>PowerPoint Presentation</vt:lpstr>
      <vt:lpstr>PowerPoint Presentation</vt:lpstr>
      <vt:lpstr>Background </vt:lpstr>
      <vt:lpstr>ASR Development  </vt:lpstr>
      <vt:lpstr>ASR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ASR Development </vt:lpstr>
      <vt:lpstr>ASR Development  </vt:lpstr>
      <vt:lpstr>ASR Development  </vt:lpstr>
      <vt:lpstr>Summary </vt:lpstr>
      <vt:lpstr>Climate Change </vt:lpstr>
      <vt:lpstr>Questions</vt:lpstr>
      <vt:lpstr>Background</vt:lpstr>
      <vt:lpstr>What’s Next </vt:lpstr>
      <vt:lpstr>Background</vt:lpstr>
      <vt:lpstr>Background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Review</dc:title>
  <dc:creator>Fosbury, DeEtta</dc:creator>
  <cp:lastModifiedBy>Melady, Jason</cp:lastModifiedBy>
  <cp:revision>13</cp:revision>
  <dcterms:created xsi:type="dcterms:W3CDTF">2022-10-26T21:36:28Z</dcterms:created>
  <dcterms:modified xsi:type="dcterms:W3CDTF">2025-05-08T13:51:03Z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0x010100FF35D1BAEAFBC34FACFDEE4D5E4E66F1</vt:lpwstr>
  </property>
  <property fmtid="{D5CDD505-2E9C-101B-9397-08002B2CF9AE}" pid="3" name="MediaServiceImageTags">
    <vt:lpwstr/>
  </property>
</Properties>
</file>