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0" r:id="rId3"/>
    <p:sldId id="358" r:id="rId4"/>
    <p:sldId id="357" r:id="rId5"/>
    <p:sldId id="361" r:id="rId6"/>
    <p:sldId id="362" r:id="rId7"/>
    <p:sldId id="348" r:id="rId8"/>
    <p:sldId id="309" r:id="rId9"/>
    <p:sldId id="345" r:id="rId10"/>
    <p:sldId id="346" r:id="rId11"/>
    <p:sldId id="324" r:id="rId12"/>
    <p:sldId id="328" r:id="rId13"/>
    <p:sldId id="360" r:id="rId14"/>
    <p:sldId id="341" r:id="rId15"/>
    <p:sldId id="342" r:id="rId16"/>
    <p:sldId id="338" r:id="rId17"/>
    <p:sldId id="496" r:id="rId18"/>
    <p:sldId id="495" r:id="rId19"/>
    <p:sldId id="497" r:id="rId20"/>
    <p:sldId id="359" r:id="rId21"/>
    <p:sldId id="349" r:id="rId22"/>
    <p:sldId id="27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D7A94-E951-8A60-DBD4-BA26118948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613FD-A166-FB10-057A-243173C895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0B1D9-836A-2B69-15E7-E796AAC0A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DD1F67-EC16-3D1B-DBBF-272EDA43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9C273-A680-4E32-5B2B-D038079A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57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61079-0EA5-913D-54CA-FC619E566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06B33-C549-953F-C60D-941DD93B0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B02A-E09A-89AD-9A36-0207ABD19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EB01C-832D-0D05-675B-EF9F7FEB3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D4F7D-0967-C7CB-F3F8-A60509ED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4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6D0487-DE9D-97C4-89F7-FA8EF4824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C2B78C-A118-455D-D1C7-355DF1B86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A2295-2458-F555-57A3-77AB4207C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36645-C6B4-32F4-1DB6-59CFF890A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AF98D-DB63-88BC-D3C0-577532804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76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A671-09EC-1D61-68FE-881D5441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433CAB-A086-2486-EE0E-F52C9EBAF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37A06-379A-253D-0E86-9377A2052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BFD8A-D6E5-AE06-F1DB-96471B07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57482-7C3C-FE0A-29C8-0FAD5994D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06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5C88-3457-6FD4-FBD5-BCE5A861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095F2-2E84-AEC3-EC76-F29DFDF0F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019965-BD22-BC77-5CA8-170B3E3C3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8FAC0-ED34-6344-A93B-A239DA66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C4243-F997-1C59-F7A6-DEF9EE22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ED89D-FDFF-CF9B-9AAD-82CAB9F3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44D1A-0DAB-952D-E456-8ADCF7243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2CD92-47C5-78BA-91ED-1BEDEBD5A2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BB2335-8DD6-4893-85D6-AE151194D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D0D25-9953-6AE1-ECE4-72F051E7E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2D6E8-7CCE-E37E-A69D-0424D0053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3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3DFAE-E3F7-F1FC-C2DB-B4E0098D2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AB541-855C-BD4B-F721-D02AA2839F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84594E-800C-ECF0-2480-7189204EA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AD72D7-8531-9F9B-8895-28B6E3A752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3EDBF9-DB3A-BF2F-08E1-89A734B05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9F6350-968A-F5EE-CDC5-A1D283566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C4D5BC-E402-A784-6DEE-13124CE92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B998CC-B465-981F-AB5A-B0CDB15CE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C75B-3EDB-3665-6853-C25B910C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6C766-C4F8-AA56-4AFD-4183A2EF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09551D-9CA7-90FE-06A1-1CD39C615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A5092-B0CA-A930-101D-142AA4CB1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9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E17D2-8037-1D3A-ADE2-81E6C60E1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67981-6EC5-1423-ACFE-8A868F157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17643-1CA1-69E4-7BEE-34561717E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65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6134-711A-A752-F9E8-4B7F52BA5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12D3CD-2380-BF6C-71D0-CCF747CB7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231D0D-3129-57F1-1916-ACF7302534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3E11A-4CEA-10EA-389A-75571C35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3F4A9-5AE4-A945-2E20-FCEDFA4FF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7FBC1B-8986-C881-E08F-60E0DDAF2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25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68B39-E1B7-1BE4-0539-5A66EE6A0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6DDDBB-ED85-AEA1-338D-9F19FF967B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37761D-CA1C-7171-B907-6F0BD75E4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23678F-082B-8372-EB82-9FBD55919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9CAED-7986-CEA2-BDB4-18AA2E60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FC762-2E0C-C1DF-E5AA-6074046AA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7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A26240-8683-02AD-5A79-9E4010339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9AFC8-6D61-C601-C6EB-A7C72C13E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1AB5-57CB-87FA-57CC-3689011EF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932C5-5167-4EDD-87A5-BB40039CAFBA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FD2A-2DA4-35B3-39BB-009BAAE2BB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EDCFA-8F04-46BF-EA45-8EAC45DBA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6524-6B31-4208-95AD-40DA3C317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5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7738-C77D-9E71-0C9B-262F8F17C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109" y="3429000"/>
            <a:ext cx="4860023" cy="777015"/>
          </a:xfrm>
          <a:solidFill>
            <a:schemeClr val="bg1">
              <a:alpha val="3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800" dirty="0"/>
              <a:t>Idahoans Have Changed the Trajectory of the ESPA!!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6C064B-FE81-3293-9F7B-DBEAD0B095D1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B1CB7A-0AA0-2C86-292F-9FC1330CB25F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B26D623-38B7-B0C2-10EA-15E2083C1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F082EB2-E092-F418-C9C9-992EB4CD9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770AAF36-69FE-34D6-688C-122B02166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D06B4DBC-8113-BB2F-CC8D-88840DCFF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E8028D-8D64-679B-56A6-38402C4995F0}"/>
              </a:ext>
            </a:extLst>
          </p:cNvPr>
          <p:cNvSpPr txBox="1"/>
          <p:nvPr/>
        </p:nvSpPr>
        <p:spPr>
          <a:xfrm>
            <a:off x="1441967" y="4419182"/>
            <a:ext cx="29903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David Hoekema, Ph.D.</a:t>
            </a:r>
          </a:p>
          <a:p>
            <a:pPr algn="ctr"/>
            <a:r>
              <a:rPr lang="en-US" sz="1400" dirty="0"/>
              <a:t>Idaho Department of Water Resources</a:t>
            </a:r>
          </a:p>
          <a:p>
            <a:pPr algn="ctr"/>
            <a:r>
              <a:rPr lang="en-US" sz="1400" dirty="0"/>
              <a:t>5/8/2025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807A0B-8750-989C-8D0D-A5406AF19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4332" y="1401792"/>
            <a:ext cx="6096000" cy="457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DBC8C5-B40F-FB7A-1EB6-763A1EDD8B39}"/>
              </a:ext>
            </a:extLst>
          </p:cNvPr>
          <p:cNvSpPr txBox="1"/>
          <p:nvPr/>
        </p:nvSpPr>
        <p:spPr>
          <a:xfrm>
            <a:off x="5745192" y="5949160"/>
            <a:ext cx="42445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Photo from USGS: Fork Collins Science Center, November 8, 2016</a:t>
            </a:r>
          </a:p>
        </p:txBody>
      </p:sp>
    </p:spTree>
    <p:extLst>
      <p:ext uri="{BB962C8B-B14F-4D97-AF65-F5344CB8AC3E}">
        <p14:creationId xmlns:p14="http://schemas.microsoft.com/office/powerpoint/2010/main" val="40529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A299-FFE2-A10C-9300-4601B7666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DCBC68-FFA0-0790-2AB4-8ECE44CB8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F4A6B1-5C07-E7EF-CA5C-0782500F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6" y="971615"/>
            <a:ext cx="8517990" cy="52128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Sentinel Well Index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AED71A-A692-A7FB-8912-09566458E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663" y="1492898"/>
            <a:ext cx="7220674" cy="5079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98FBC2-B142-FA39-6EF5-F881A9A612FF}"/>
              </a:ext>
            </a:extLst>
          </p:cNvPr>
          <p:cNvSpPr txBox="1"/>
          <p:nvPr/>
        </p:nvSpPr>
        <p:spPr>
          <a:xfrm>
            <a:off x="9894771" y="5886385"/>
            <a:ext cx="2121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Provided by </a:t>
            </a:r>
          </a:p>
          <a:p>
            <a:r>
              <a:rPr lang="en-US" dirty="0"/>
              <a:t>Alex Moody at IDWR</a:t>
            </a:r>
          </a:p>
        </p:txBody>
      </p:sp>
    </p:spTree>
    <p:extLst>
      <p:ext uri="{BB962C8B-B14F-4D97-AF65-F5344CB8AC3E}">
        <p14:creationId xmlns:p14="http://schemas.microsoft.com/office/powerpoint/2010/main" val="3485049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9B164-B195-868E-4EDF-034A1626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71CE9-886C-54D1-D5CD-5DD283E7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120" y="1318124"/>
            <a:ext cx="9999004" cy="52128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Standardized Precipitation &amp; Evapotranspiration Index </a:t>
            </a:r>
            <a:r>
              <a:rPr lang="en-US" sz="3600" dirty="0"/>
              <a:t>(SPEI)</a:t>
            </a:r>
            <a:br>
              <a:rPr lang="en-US" sz="3600" dirty="0"/>
            </a:br>
            <a:r>
              <a:rPr lang="en-US" sz="3600" b="1" dirty="0"/>
              <a:t>Potential Water Deficit</a:t>
            </a:r>
            <a:r>
              <a:rPr lang="en-US" sz="3600" dirty="0"/>
              <a:t>: </a:t>
            </a:r>
            <a:r>
              <a:rPr lang="en-US" sz="3600" dirty="0" err="1"/>
              <a:t>Precipitaton</a:t>
            </a:r>
            <a:r>
              <a:rPr lang="en-US" sz="3600" dirty="0"/>
              <a:t> - Evapotranspiration PPT-PET or (</a:t>
            </a:r>
            <a:r>
              <a:rPr lang="en-US" sz="3600" dirty="0" err="1"/>
              <a:t>ET</a:t>
            </a:r>
            <a:r>
              <a:rPr lang="en-US" sz="2000" dirty="0" err="1"/>
              <a:t>o</a:t>
            </a:r>
            <a:r>
              <a:rPr lang="en-US" sz="3600" dirty="0"/>
              <a:t> or </a:t>
            </a:r>
            <a:r>
              <a:rPr lang="en-US" sz="3600" dirty="0" err="1"/>
              <a:t>ET</a:t>
            </a:r>
            <a:r>
              <a:rPr lang="en-US" sz="2000" dirty="0" err="1"/>
              <a:t>r</a:t>
            </a:r>
            <a:r>
              <a:rPr lang="en-US" sz="36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DFD8C-8314-098A-D1AB-D1A2CD546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20" y="2446780"/>
            <a:ext cx="5841880" cy="3977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AAFA0-70B7-6FD0-EE58-48D2DABBF4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159" y="2446780"/>
            <a:ext cx="5736833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8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29E42-E2B8-5077-4301-C24AAEC24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B64A7-EB2F-D41C-3DD6-811357AB4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" y="0"/>
            <a:ext cx="121811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CE7986-D745-491F-8E6F-6D824900A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6" y="971615"/>
            <a:ext cx="9999004" cy="52128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Climate Model vs ESPAM (</a:t>
            </a:r>
            <a:r>
              <a:rPr lang="en-US" sz="3600" dirty="0" err="1"/>
              <a:t>Modflow</a:t>
            </a:r>
            <a:r>
              <a:rPr lang="en-US" sz="3600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74E7A2-DD08-57F0-9F53-DA61BC2A0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457" y="1498247"/>
            <a:ext cx="7044320" cy="497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5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2474B-67FE-8160-DCE4-99C1E8820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447B1A6-A705-B8C0-AC78-0409E43F1ED2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846F59C-CD07-4A39-ACE7-3379849FDAD7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4B74482-022A-6A74-9A92-28CACBCED3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4839554-DDB9-98C0-7CC9-C4E07AFA5D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64034207-6524-EA40-60A9-6F107D1370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AF63698E-4E46-2171-38FB-4D3E16EB8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A4A5826-5CF5-DB1B-5D1A-19EF23E17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585" y="1655209"/>
            <a:ext cx="8892827" cy="5007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5CD3E4-125F-8BA8-0DC0-EAA6CD534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History of the ESPA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D17B91-685E-8A12-C8A9-944922C0E03F}"/>
              </a:ext>
            </a:extLst>
          </p:cNvPr>
          <p:cNvSpPr txBox="1"/>
          <p:nvPr/>
        </p:nvSpPr>
        <p:spPr>
          <a:xfrm>
            <a:off x="2225945" y="5698638"/>
            <a:ext cx="2639352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Surface Water Development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626DB6-2500-0ED0-1CD6-D1A9BC6753E8}"/>
              </a:ext>
            </a:extLst>
          </p:cNvPr>
          <p:cNvSpPr txBox="1"/>
          <p:nvPr/>
        </p:nvSpPr>
        <p:spPr>
          <a:xfrm>
            <a:off x="4865297" y="5421637"/>
            <a:ext cx="2734574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Groundwater Development Period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245065-BBFA-DBE0-36A2-103DFEC33895}"/>
              </a:ext>
            </a:extLst>
          </p:cNvPr>
          <p:cNvSpPr txBox="1"/>
          <p:nvPr/>
        </p:nvSpPr>
        <p:spPr>
          <a:xfrm>
            <a:off x="4865298" y="5698637"/>
            <a:ext cx="5066251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Surface Water Efficiency Increases</a:t>
            </a:r>
          </a:p>
        </p:txBody>
      </p:sp>
    </p:spTree>
    <p:extLst>
      <p:ext uri="{BB962C8B-B14F-4D97-AF65-F5344CB8AC3E}">
        <p14:creationId xmlns:p14="http://schemas.microsoft.com/office/powerpoint/2010/main" val="3897115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10ADB-EA8F-E964-8F6B-DD69D940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1190548-871B-3406-C5EF-7FA6CE8C7EAB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1B9B585-36EA-7B9D-1899-551E5C62E825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57A6BA3-67DF-9A82-C405-5ACF5386BA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53BCA26-5325-E180-9C53-5DF33A94FB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3026A270-38CB-EB68-23F4-879669EB6E7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9A3D4D7-0E8F-AF10-C295-869FDDF48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37F88C4-44AE-7209-2100-E172BF7DD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86" y="1127967"/>
            <a:ext cx="10958375" cy="53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80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31775-87FD-F3B7-2BC3-09A5FF6AD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CA07375-5E97-93D1-2B21-7BB5D62D5133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0E3693-3B8F-297C-5ADA-2D8B213BEC33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F7AA42F-903D-9A0A-B810-FBCF6A72A6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41D1DF5-2D34-E9FB-BC06-5E38FBFE90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56F9299E-4A2E-C299-D915-78B244ABC6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E2209274-76F0-9E6C-6EAB-18E5D4914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90DAD0F-6547-1771-6473-EF923A802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223" y="924149"/>
            <a:ext cx="9931551" cy="573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358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80E80-6363-7C2D-482D-2628D3E193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D9CF9-BE4C-CFE5-5CD7-B60E82C16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771" y="901108"/>
            <a:ext cx="10159261" cy="57620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1D7A05-EBA3-E743-E915-EEC4C247E4E1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B207951-AB79-0219-C43A-2A6D1B566CAF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456DB42-69AB-C56F-1F7F-9509D30B1F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6657C41-D6C6-2772-7760-07D5CD457C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C9B46E3C-2D39-1DC7-BD26-4B5387C286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AC053C13-F96E-E791-30F8-6A957EE0A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3584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13651-FD79-78C8-F37B-C66DF97D6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D73BB0C-2163-36E7-004A-61A0DE520C92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68C7AA-158C-086A-CB5D-2B6EAB159641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3EA4409-ACE7-15D2-0065-484CAAEFB9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E9D36765-6E71-A26C-2C6B-1BFE93BFCB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58F578F4-CF80-87FF-340A-6DDA113D89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3E9E35C5-A5B2-FC02-EEBB-66418ABE6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954ABE9-25CB-1A50-52C8-E2CBB769C950}"/>
              </a:ext>
            </a:extLst>
          </p:cNvPr>
          <p:cNvGrpSpPr/>
          <p:nvPr/>
        </p:nvGrpSpPr>
        <p:grpSpPr>
          <a:xfrm>
            <a:off x="942392" y="898456"/>
            <a:ext cx="10273004" cy="5576990"/>
            <a:chOff x="361307" y="196045"/>
            <a:chExt cx="11544253" cy="669391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37E3EF-8FDC-B5B2-8702-ECDFE5844E46}"/>
                </a:ext>
              </a:extLst>
            </p:cNvPr>
            <p:cNvSpPr txBox="1"/>
            <p:nvPr/>
          </p:nvSpPr>
          <p:spPr>
            <a:xfrm>
              <a:off x="361307" y="196045"/>
              <a:ext cx="18490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Milner to Murphy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AB2E7E-F3C9-B045-EDA9-B963263E499E}"/>
                </a:ext>
              </a:extLst>
            </p:cNvPr>
            <p:cNvSpPr txBox="1"/>
            <p:nvPr/>
          </p:nvSpPr>
          <p:spPr>
            <a:xfrm>
              <a:off x="361307" y="667167"/>
              <a:ext cx="3398687" cy="19697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ESPA Estimate (ac-ft)</a:t>
              </a:r>
            </a:p>
            <a:p>
              <a:r>
                <a:rPr lang="en-US" sz="1000" dirty="0"/>
                <a:t>+5,621,000	ac-ft, Snake River at King Hill</a:t>
              </a:r>
            </a:p>
            <a:p>
              <a:r>
                <a:rPr lang="en-US" sz="1000" dirty="0"/>
                <a:t>-911,000	ac-ft, Milner Dam</a:t>
              </a:r>
            </a:p>
            <a:p>
              <a:r>
                <a:rPr lang="en-US" sz="1000" dirty="0"/>
                <a:t>-211,000	ac-ft, TFCC Returns</a:t>
              </a:r>
            </a:p>
            <a:p>
              <a:r>
                <a:rPr lang="en-US" sz="1000" dirty="0"/>
                <a:t>-36,100	ac-ft, NSCC Returns</a:t>
              </a:r>
            </a:p>
            <a:p>
              <a:r>
                <a:rPr lang="en-US" sz="1000" dirty="0"/>
                <a:t>-85,200	ac-ft, Rock Creek</a:t>
              </a:r>
            </a:p>
            <a:p>
              <a:r>
                <a:rPr lang="en-US" sz="1000" dirty="0"/>
                <a:t>-58,200	ac-ft, Salmon Falls Creek</a:t>
              </a:r>
            </a:p>
            <a:p>
              <a:r>
                <a:rPr lang="en-US" sz="1000" dirty="0"/>
                <a:t>-132,000	ac-ft, </a:t>
              </a:r>
              <a:r>
                <a:rPr lang="en-US" sz="1000" dirty="0" err="1"/>
                <a:t>Malad</a:t>
              </a:r>
              <a:r>
                <a:rPr lang="en-US" sz="1000" dirty="0"/>
                <a:t> River nr Gooding</a:t>
              </a:r>
            </a:p>
            <a:p>
              <a:r>
                <a:rPr lang="en-US" sz="1000" dirty="0"/>
                <a:t>	(does not appear to contain flood control)</a:t>
              </a:r>
            </a:p>
            <a:p>
              <a:endParaRPr lang="en-US" sz="1000" dirty="0"/>
            </a:p>
            <a:p>
              <a:r>
                <a:rPr lang="en-US" sz="1000" dirty="0"/>
                <a:t>4,188,000 	ac-ft, discharge from ESPA (5,770 </a:t>
              </a:r>
              <a:r>
                <a:rPr lang="en-US" sz="1000" dirty="0" err="1"/>
                <a:t>cfs</a:t>
              </a:r>
              <a:r>
                <a:rPr lang="en-US" sz="1000" dirty="0"/>
                <a:t>)</a:t>
              </a:r>
            </a:p>
            <a:p>
              <a:r>
                <a:rPr lang="en-US" sz="1000" dirty="0"/>
                <a:t>1,434,000	ac-ft, surface water returns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3660FD1-6633-D2B9-60C2-657BE73B5C8B}"/>
                </a:ext>
              </a:extLst>
            </p:cNvPr>
            <p:cNvGrpSpPr/>
            <p:nvPr/>
          </p:nvGrpSpPr>
          <p:grpSpPr>
            <a:xfrm>
              <a:off x="1368422" y="2480136"/>
              <a:ext cx="10537138" cy="4409827"/>
              <a:chOff x="1514726" y="2662887"/>
              <a:chExt cx="10537138" cy="4409827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0701DA9B-DA55-FF63-D128-72ADB400E9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11096" y="5308086"/>
                <a:ext cx="9581787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C9450318-52A4-C7E4-D6BA-F5756D09B950}"/>
                  </a:ext>
                </a:extLst>
              </p:cNvPr>
              <p:cNvSpPr/>
              <p:nvPr/>
            </p:nvSpPr>
            <p:spPr>
              <a:xfrm rot="5400000">
                <a:off x="11051866" y="5138928"/>
                <a:ext cx="374904" cy="338316"/>
              </a:xfrm>
              <a:prstGeom prst="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01D7127-319B-0722-B1A0-A03A1ADC6067}"/>
                  </a:ext>
                </a:extLst>
              </p:cNvPr>
              <p:cNvSpPr/>
              <p:nvPr/>
            </p:nvSpPr>
            <p:spPr>
              <a:xfrm rot="5400000">
                <a:off x="9464425" y="526838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4DCEA98-2534-E101-E53C-AD9E17760475}"/>
                  </a:ext>
                </a:extLst>
              </p:cNvPr>
              <p:cNvSpPr/>
              <p:nvPr/>
            </p:nvSpPr>
            <p:spPr>
              <a:xfrm rot="5400000">
                <a:off x="8648970" y="526838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F1F0616-2A33-510A-C9BF-35F1E1CAE146}"/>
                  </a:ext>
                </a:extLst>
              </p:cNvPr>
              <p:cNvSpPr txBox="1"/>
              <p:nvPr/>
            </p:nvSpPr>
            <p:spPr>
              <a:xfrm rot="16200000">
                <a:off x="9064354" y="4341967"/>
                <a:ext cx="109196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Twin Falls Hydro</a:t>
                </a:r>
              </a:p>
              <a:p>
                <a:r>
                  <a:rPr lang="en-US" sz="1000" dirty="0"/>
                  <a:t>52.9 MW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9A25CA-2EC7-920D-FCC8-9D2C177E1F65}"/>
                  </a:ext>
                </a:extLst>
              </p:cNvPr>
              <p:cNvSpPr txBox="1"/>
              <p:nvPr/>
            </p:nvSpPr>
            <p:spPr>
              <a:xfrm rot="16200000">
                <a:off x="8099021" y="4191671"/>
                <a:ext cx="13917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Shoshone Falls Hydro</a:t>
                </a:r>
              </a:p>
              <a:p>
                <a:r>
                  <a:rPr lang="en-US" sz="1000" dirty="0"/>
                  <a:t>14.7 MW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1F3F476-50E7-071B-0281-EEBD090D3C5C}"/>
                  </a:ext>
                </a:extLst>
              </p:cNvPr>
              <p:cNvSpPr/>
              <p:nvPr/>
            </p:nvSpPr>
            <p:spPr>
              <a:xfrm>
                <a:off x="7717537" y="4779800"/>
                <a:ext cx="109719" cy="88123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9544108A-F544-33D1-7751-9947EEB125F1}"/>
                  </a:ext>
                </a:extLst>
              </p:cNvPr>
              <p:cNvCxnSpPr>
                <a:stCxn id="21" idx="4"/>
              </p:cNvCxnSpPr>
              <p:nvPr/>
            </p:nvCxnSpPr>
            <p:spPr>
              <a:xfrm>
                <a:off x="7772397" y="4867923"/>
                <a:ext cx="3" cy="4401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45B9AF-909E-D43E-35A5-36A26FAE6684}"/>
                  </a:ext>
                </a:extLst>
              </p:cNvPr>
              <p:cNvSpPr txBox="1"/>
              <p:nvPr/>
            </p:nvSpPr>
            <p:spPr>
              <a:xfrm rot="16200000">
                <a:off x="7006000" y="3755558"/>
                <a:ext cx="153279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Thousand Springs Hydro</a:t>
                </a:r>
              </a:p>
              <a:p>
                <a:r>
                  <a:rPr lang="en-US" sz="1000" dirty="0"/>
                  <a:t>6.8 MW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34CD386-BE25-D751-0BA5-095423866A26}"/>
                  </a:ext>
                </a:extLst>
              </p:cNvPr>
              <p:cNvSpPr/>
              <p:nvPr/>
            </p:nvSpPr>
            <p:spPr>
              <a:xfrm rot="5400000">
                <a:off x="7086082" y="526838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1078F40-7972-677D-A1DE-C393181194DD}"/>
                  </a:ext>
                </a:extLst>
              </p:cNvPr>
              <p:cNvSpPr txBox="1"/>
              <p:nvPr/>
            </p:nvSpPr>
            <p:spPr>
              <a:xfrm rot="16200000">
                <a:off x="6443057" y="4107929"/>
                <a:ext cx="156004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Upper Salmon Falls Dam</a:t>
                </a:r>
              </a:p>
              <a:p>
                <a:r>
                  <a:rPr lang="en-US" sz="1000" dirty="0"/>
                  <a:t>34.5 MW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4AFF3F5-C84A-3416-A147-228CFC5B75E0}"/>
                  </a:ext>
                </a:extLst>
              </p:cNvPr>
              <p:cNvSpPr/>
              <p:nvPr/>
            </p:nvSpPr>
            <p:spPr>
              <a:xfrm rot="5400000">
                <a:off x="6505983" y="526838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EF9B895-8581-9198-2608-4308DC9C094B}"/>
                  </a:ext>
                </a:extLst>
              </p:cNvPr>
              <p:cNvSpPr txBox="1"/>
              <p:nvPr/>
            </p:nvSpPr>
            <p:spPr>
              <a:xfrm rot="16200000">
                <a:off x="5868995" y="4032587"/>
                <a:ext cx="155683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Lower Salmon Falls Dam</a:t>
                </a:r>
              </a:p>
              <a:p>
                <a:r>
                  <a:rPr lang="en-US" sz="1000" dirty="0"/>
                  <a:t>60.0 MW</a:t>
                </a:r>
              </a:p>
              <a:p>
                <a:r>
                  <a:rPr lang="en-US" sz="1000" dirty="0"/>
                  <a:t>4,585,000 ac-ft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3E552BAF-49F9-7E1D-CF1A-B3ACEF727634}"/>
                  </a:ext>
                </a:extLst>
              </p:cNvPr>
              <p:cNvSpPr/>
              <p:nvPr/>
            </p:nvSpPr>
            <p:spPr>
              <a:xfrm rot="5400000">
                <a:off x="5089138" y="526838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1EABA15-5B85-CD27-C341-D496C1BCFDF7}"/>
                  </a:ext>
                </a:extLst>
              </p:cNvPr>
              <p:cNvSpPr txBox="1"/>
              <p:nvPr/>
            </p:nvSpPr>
            <p:spPr>
              <a:xfrm>
                <a:off x="4777599" y="5545054"/>
                <a:ext cx="10262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Bliss Dam</a:t>
                </a:r>
              </a:p>
              <a:p>
                <a:r>
                  <a:rPr lang="en-US" sz="1000" dirty="0"/>
                  <a:t>75.0 MW</a:t>
                </a:r>
              </a:p>
              <a:p>
                <a:r>
                  <a:rPr lang="en-US" sz="1000" dirty="0"/>
                  <a:t>5,501,000 ac-ft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341D596-3C3F-FBB7-1A24-259E62C9F304}"/>
                  </a:ext>
                </a:extLst>
              </p:cNvPr>
              <p:cNvSpPr/>
              <p:nvPr/>
            </p:nvSpPr>
            <p:spPr>
              <a:xfrm rot="5400000">
                <a:off x="3304510" y="526838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785A1D6-76F2-0243-C764-15244A92DB11}"/>
                  </a:ext>
                </a:extLst>
              </p:cNvPr>
              <p:cNvSpPr txBox="1"/>
              <p:nvPr/>
            </p:nvSpPr>
            <p:spPr>
              <a:xfrm rot="16200000">
                <a:off x="2937304" y="5950235"/>
                <a:ext cx="10262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CJ Strike Dam</a:t>
                </a:r>
              </a:p>
              <a:p>
                <a:r>
                  <a:rPr lang="en-US" sz="1000" dirty="0"/>
                  <a:t>82.8 MW</a:t>
                </a:r>
              </a:p>
              <a:p>
                <a:r>
                  <a:rPr lang="en-US" sz="1000" dirty="0"/>
                  <a:t>5,614,000 ac-ft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36886363-7F04-4F67-F276-777DC47301A1}"/>
                  </a:ext>
                </a:extLst>
              </p:cNvPr>
              <p:cNvCxnSpPr/>
              <p:nvPr/>
            </p:nvCxnSpPr>
            <p:spPr>
              <a:xfrm>
                <a:off x="5934456" y="2662887"/>
                <a:ext cx="0" cy="26451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2B4EFB3-B6D0-6704-8680-0CAB4DC51E41}"/>
                  </a:ext>
                </a:extLst>
              </p:cNvPr>
              <p:cNvSpPr/>
              <p:nvPr/>
            </p:nvSpPr>
            <p:spPr>
              <a:xfrm>
                <a:off x="5788541" y="3273935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4E3B9436-6301-2181-F028-60C02DF74F21}"/>
                  </a:ext>
                </a:extLst>
              </p:cNvPr>
              <p:cNvSpPr/>
              <p:nvPr/>
            </p:nvSpPr>
            <p:spPr>
              <a:xfrm>
                <a:off x="5788541" y="403036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E083054-F691-4A3A-BA42-DCDFA3E7FAF1}"/>
                  </a:ext>
                </a:extLst>
              </p:cNvPr>
              <p:cNvSpPr txBox="1"/>
              <p:nvPr/>
            </p:nvSpPr>
            <p:spPr>
              <a:xfrm>
                <a:off x="4777599" y="3150824"/>
                <a:ext cx="8963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Upper Malad</a:t>
                </a:r>
              </a:p>
              <a:p>
                <a:r>
                  <a:rPr lang="en-US" sz="1000" dirty="0"/>
                  <a:t>8.3 MW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8AAF140-0E89-03F4-AD7E-EFDDFC52D8A8}"/>
                  </a:ext>
                </a:extLst>
              </p:cNvPr>
              <p:cNvSpPr txBox="1"/>
              <p:nvPr/>
            </p:nvSpPr>
            <p:spPr>
              <a:xfrm>
                <a:off x="4768946" y="3907256"/>
                <a:ext cx="8931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Lower Malad</a:t>
                </a:r>
              </a:p>
              <a:p>
                <a:r>
                  <a:rPr lang="en-US" sz="1000" dirty="0"/>
                  <a:t>13.5 MW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B2151421-484C-5ECF-4F13-691B81FB7669}"/>
                  </a:ext>
                </a:extLst>
              </p:cNvPr>
              <p:cNvSpPr txBox="1"/>
              <p:nvPr/>
            </p:nvSpPr>
            <p:spPr>
              <a:xfrm>
                <a:off x="5778003" y="2741201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0085ABD-A334-0FEE-427E-8D6DB470A245}"/>
                  </a:ext>
                </a:extLst>
              </p:cNvPr>
              <p:cNvSpPr txBox="1"/>
              <p:nvPr/>
            </p:nvSpPr>
            <p:spPr>
              <a:xfrm>
                <a:off x="6090909" y="2700561"/>
                <a:ext cx="146386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/>
                  <a:t>Malad</a:t>
                </a:r>
                <a:r>
                  <a:rPr lang="en-US" sz="1000" dirty="0"/>
                  <a:t> River nr Gooding</a:t>
                </a:r>
              </a:p>
              <a:p>
                <a:r>
                  <a:rPr lang="en-US" sz="1000" dirty="0"/>
                  <a:t>132,000 ac-ft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52A6DEC-4D6E-689B-14FC-BA6E8F55973E}"/>
                  </a:ext>
                </a:extLst>
              </p:cNvPr>
              <p:cNvSpPr txBox="1"/>
              <p:nvPr/>
            </p:nvSpPr>
            <p:spPr>
              <a:xfrm>
                <a:off x="4642296" y="4551654"/>
                <a:ext cx="11352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/>
                  <a:t>Malad</a:t>
                </a:r>
                <a:r>
                  <a:rPr lang="en-US" sz="1000" dirty="0"/>
                  <a:t> Combined</a:t>
                </a:r>
              </a:p>
              <a:p>
                <a:r>
                  <a:rPr lang="en-US" sz="1000" dirty="0"/>
                  <a:t>902,000 ac-ft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F05410C-2892-7EF3-339D-9017CF70F105}"/>
                  </a:ext>
                </a:extLst>
              </p:cNvPr>
              <p:cNvSpPr txBox="1"/>
              <p:nvPr/>
            </p:nvSpPr>
            <p:spPr>
              <a:xfrm>
                <a:off x="5775221" y="4549928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01CE06D-9290-041F-F135-AD3BD4C999C3}"/>
                  </a:ext>
                </a:extLst>
              </p:cNvPr>
              <p:cNvSpPr/>
              <p:nvPr/>
            </p:nvSpPr>
            <p:spPr>
              <a:xfrm rot="5400000">
                <a:off x="2293207" y="5268387"/>
                <a:ext cx="291830" cy="7939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28E663E-1D95-4DA6-80FF-D20A2277CF0E}"/>
                  </a:ext>
                </a:extLst>
              </p:cNvPr>
              <p:cNvSpPr txBox="1"/>
              <p:nvPr/>
            </p:nvSpPr>
            <p:spPr>
              <a:xfrm>
                <a:off x="1514726" y="5545054"/>
                <a:ext cx="1479892" cy="8617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i="1" dirty="0"/>
                  <a:t>Snake River nr Murphy</a:t>
                </a:r>
              </a:p>
              <a:p>
                <a:r>
                  <a:rPr lang="en-US" sz="1000" b="1" i="1" dirty="0" err="1"/>
                  <a:t>Blw</a:t>
                </a:r>
                <a:r>
                  <a:rPr lang="en-US" sz="1000" b="1" i="1" dirty="0"/>
                  <a:t> Swan Falls Dam</a:t>
                </a:r>
              </a:p>
              <a:p>
                <a:r>
                  <a:rPr lang="en-US" sz="1000" b="1" i="1" dirty="0"/>
                  <a:t>5,692,000 ac-ft</a:t>
                </a:r>
              </a:p>
              <a:p>
                <a:r>
                  <a:rPr lang="en-US" sz="1000" b="1" i="1" dirty="0"/>
                  <a:t>Swan Falls Dam</a:t>
                </a:r>
              </a:p>
              <a:p>
                <a:r>
                  <a:rPr lang="en-US" sz="1000" b="1" i="1" dirty="0"/>
                  <a:t>27.2 MW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AE5B02D-30C4-62B6-BBB4-B3655DEC91E7}"/>
                  </a:ext>
                </a:extLst>
              </p:cNvPr>
              <p:cNvSpPr txBox="1"/>
              <p:nvPr/>
            </p:nvSpPr>
            <p:spPr>
              <a:xfrm>
                <a:off x="4184662" y="512620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A0D2999-24C2-68F1-ED4A-2C3EC050D3A0}"/>
                  </a:ext>
                </a:extLst>
              </p:cNvPr>
              <p:cNvSpPr txBox="1"/>
              <p:nvPr/>
            </p:nvSpPr>
            <p:spPr>
              <a:xfrm rot="16200000">
                <a:off x="3803963" y="4458993"/>
                <a:ext cx="102624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King Hill</a:t>
                </a:r>
              </a:p>
              <a:p>
                <a:r>
                  <a:rPr lang="en-US" sz="1000" dirty="0"/>
                  <a:t>5,621,000 ac-ft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AA3A5B5-C45B-A3D3-673A-89EA3C91E857}"/>
                  </a:ext>
                </a:extLst>
              </p:cNvPr>
              <p:cNvSpPr txBox="1"/>
              <p:nvPr/>
            </p:nvSpPr>
            <p:spPr>
              <a:xfrm>
                <a:off x="10384420" y="5595386"/>
                <a:ext cx="1667444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b="1" i="1" dirty="0"/>
                  <a:t>Snake River </a:t>
                </a:r>
                <a:r>
                  <a:rPr lang="en-US" sz="1000" b="1" i="1" dirty="0" err="1"/>
                  <a:t>blw</a:t>
                </a:r>
                <a:endParaRPr lang="en-US" sz="1000" b="1" i="1" dirty="0"/>
              </a:p>
              <a:p>
                <a:r>
                  <a:rPr lang="en-US" sz="1000" b="1" i="1" dirty="0"/>
                  <a:t>Milner Dam</a:t>
                </a:r>
              </a:p>
              <a:p>
                <a:r>
                  <a:rPr lang="en-US" sz="1000" b="1" i="1" dirty="0"/>
                  <a:t>59.4 MW</a:t>
                </a:r>
              </a:p>
              <a:p>
                <a:r>
                  <a:rPr lang="en-US" sz="1000" b="1" i="1" dirty="0"/>
                  <a:t>915,000 ac-ft</a:t>
                </a:r>
              </a:p>
              <a:p>
                <a:r>
                  <a:rPr lang="en-US" sz="1000" b="1" i="1" dirty="0"/>
                  <a:t>(30,300 Winter Bypass)</a:t>
                </a:r>
              </a:p>
              <a:p>
                <a:r>
                  <a:rPr lang="en-US" sz="1000" b="1" i="1" dirty="0"/>
                  <a:t>(669,000 flood control)</a:t>
                </a:r>
              </a:p>
              <a:p>
                <a:r>
                  <a:rPr lang="en-US" sz="1000" b="1" i="1" dirty="0"/>
                  <a:t>(216,000 IPCO storage &amp;</a:t>
                </a:r>
              </a:p>
              <a:p>
                <a:r>
                  <a:rPr lang="en-US" sz="1000" b="1" i="1" dirty="0"/>
                  <a:t>USBR flow augmentation)</a:t>
                </a:r>
              </a:p>
              <a:p>
                <a:endParaRPr lang="en-US" sz="1000" b="1" i="1" dirty="0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52C5DBF-6312-C708-134F-9783CC085530}"/>
                  </a:ext>
                </a:extLst>
              </p:cNvPr>
              <p:cNvSpPr txBox="1"/>
              <p:nvPr/>
            </p:nvSpPr>
            <p:spPr>
              <a:xfrm>
                <a:off x="8112745" y="5123420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X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17D21B23-6CC8-261F-BC0C-CB38A02608B9}"/>
                  </a:ext>
                </a:extLst>
              </p:cNvPr>
              <p:cNvCxnSpPr/>
              <p:nvPr/>
            </p:nvCxnSpPr>
            <p:spPr>
              <a:xfrm flipV="1">
                <a:off x="3922776" y="5308086"/>
                <a:ext cx="0" cy="6844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F109741-F269-B4D1-1323-046402393BB2}"/>
                  </a:ext>
                </a:extLst>
              </p:cNvPr>
              <p:cNvSpPr txBox="1"/>
              <p:nvPr/>
            </p:nvSpPr>
            <p:spPr>
              <a:xfrm rot="16200000">
                <a:off x="3638373" y="6057051"/>
                <a:ext cx="95731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Bruneau River</a:t>
                </a:r>
              </a:p>
              <a:p>
                <a:r>
                  <a:rPr lang="en-US" sz="1000" dirty="0"/>
                  <a:t>281,000 ac-ft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8EFC8E4-7480-A118-0B85-80AF173D27DE}"/>
                  </a:ext>
                </a:extLst>
              </p:cNvPr>
              <p:cNvSpPr txBox="1"/>
              <p:nvPr/>
            </p:nvSpPr>
            <p:spPr>
              <a:xfrm>
                <a:off x="8112745" y="5568484"/>
                <a:ext cx="124585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Snake River nr Buhl</a:t>
                </a:r>
              </a:p>
              <a:p>
                <a:r>
                  <a:rPr lang="en-US" sz="1000" dirty="0"/>
                  <a:t>2,124,000 ac-ft</a:t>
                </a:r>
              </a:p>
            </p:txBody>
          </p:sp>
          <p:sp>
            <p:nvSpPr>
              <p:cNvPr id="50" name="Arrow: Right 49">
                <a:extLst>
                  <a:ext uri="{FF2B5EF4-FFF2-40B4-BE49-F238E27FC236}">
                    <a16:creationId xmlns:a16="http://schemas.microsoft.com/office/drawing/2014/main" id="{88489E20-492B-9BB6-CDF0-958EDFAA1485}"/>
                  </a:ext>
                </a:extLst>
              </p:cNvPr>
              <p:cNvSpPr/>
              <p:nvPr/>
            </p:nvSpPr>
            <p:spPr>
              <a:xfrm rot="16200000">
                <a:off x="8222247" y="5234823"/>
                <a:ext cx="271433" cy="2023548"/>
              </a:xfrm>
              <a:prstGeom prst="rightArrow">
                <a:avLst/>
              </a:prstGeom>
              <a:solidFill>
                <a:srgbClr val="E0CD88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162907B-23F1-025F-2FEF-DB07073E457E}"/>
                  </a:ext>
                </a:extLst>
              </p:cNvPr>
              <p:cNvSpPr txBox="1"/>
              <p:nvPr/>
            </p:nvSpPr>
            <p:spPr>
              <a:xfrm>
                <a:off x="7629237" y="6370855"/>
                <a:ext cx="145745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/>
                  <a:t>TFCC &amp; NSCC Returns</a:t>
                </a:r>
              </a:p>
              <a:p>
                <a:pPr algn="ctr"/>
                <a:r>
                  <a:rPr lang="en-US" sz="1000" dirty="0"/>
                  <a:t>247,000 ac-ft</a:t>
                </a:r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BDF4A261-226C-C831-AB10-C43E373BC81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12864" y="5308086"/>
                <a:ext cx="0" cy="6370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864D0EA-330C-C5A8-C3D9-8F3AE3555B2F}"/>
                  </a:ext>
                </a:extLst>
              </p:cNvPr>
              <p:cNvSpPr txBox="1"/>
              <p:nvPr/>
            </p:nvSpPr>
            <p:spPr>
              <a:xfrm rot="16200000">
                <a:off x="6244477" y="5904511"/>
                <a:ext cx="125547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Salmon Falls Creek</a:t>
                </a:r>
              </a:p>
              <a:p>
                <a:r>
                  <a:rPr lang="en-US" sz="1000" dirty="0"/>
                  <a:t>85,200 ac-ft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7C244732-E4BF-A25A-3BBF-30F64445DB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07096" y="5317972"/>
                <a:ext cx="0" cy="63707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A5669E56-0B6A-70EE-3F9F-E6B3727B0C40}"/>
                  </a:ext>
                </a:extLst>
              </p:cNvPr>
              <p:cNvSpPr txBox="1"/>
              <p:nvPr/>
            </p:nvSpPr>
            <p:spPr>
              <a:xfrm rot="16200000">
                <a:off x="7319412" y="5545053"/>
                <a:ext cx="8515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Rock Creek</a:t>
                </a:r>
              </a:p>
              <a:p>
                <a:r>
                  <a:rPr lang="en-US" sz="1000" dirty="0"/>
                  <a:t>85,200 ac-ft</a:t>
                </a:r>
              </a:p>
            </p:txBody>
          </p:sp>
        </p:grp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BE16DB92-AEE7-A4CC-7C2C-95968616E5BE}"/>
                </a:ext>
              </a:extLst>
            </p:cNvPr>
            <p:cNvSpPr/>
            <p:nvPr/>
          </p:nvSpPr>
          <p:spPr>
            <a:xfrm rot="16200000">
              <a:off x="2666322" y="3545400"/>
              <a:ext cx="271433" cy="202354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B4B200-6590-C603-D80B-210D5F4B622A}"/>
                </a:ext>
              </a:extLst>
            </p:cNvPr>
            <p:cNvSpPr txBox="1"/>
            <p:nvPr/>
          </p:nvSpPr>
          <p:spPr>
            <a:xfrm>
              <a:off x="2327179" y="4015141"/>
              <a:ext cx="104547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dirty="0"/>
                <a:t>Water District 2</a:t>
              </a:r>
            </a:p>
            <a:p>
              <a:pPr algn="ctr"/>
              <a:r>
                <a:rPr lang="en-US" sz="1000" dirty="0"/>
                <a:t>501,173 ac-ft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328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321AAF-E0D5-9C0C-C630-2A309AA04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B06D8-6D13-6955-9373-A64C97962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0448"/>
            <a:ext cx="11268659" cy="1325563"/>
          </a:xfrm>
        </p:spPr>
        <p:txBody>
          <a:bodyPr/>
          <a:lstStyle/>
          <a:p>
            <a:r>
              <a:rPr lang="en-US" dirty="0"/>
              <a:t>Additional Pictures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0971EC-B687-C899-3D1C-6113F802A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4" y="0"/>
            <a:ext cx="12174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1ADAB-4C78-2692-B9A4-45627FB38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4855A2-9B10-9586-DF02-E2DA9A7A9DB8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1A65398-EB0B-9670-1FE4-BB2A60275D37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F035CD6-5E9B-8CF3-72BE-004A29FF4C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40924B2-7B7C-490F-8DFB-50EE5C515D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BAF5B758-603A-CD15-B373-D6D7348554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64EF2EB4-3000-8B5B-2A92-15CDBD0C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7AFD35-D0C1-C89D-4CAD-2FB0662CBE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923" y="947397"/>
            <a:ext cx="9330960" cy="57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12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B616B-CE6A-1FAB-B4DE-D95258756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7FD7D-F530-EF4D-1E77-EDCE6467B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Groundwater and Surface Water </a:t>
            </a:r>
            <a:r>
              <a:rPr lang="en-US" dirty="0" err="1"/>
              <a:t>Irrig</a:t>
            </a:r>
            <a:r>
              <a:rPr lang="en-US" dirty="0"/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2053C98-9BF0-B489-7E1B-2FD01F556EE7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52AD775-18E6-092F-4872-59B986D215AE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21FB78F-FC3A-8911-9014-8F9C606612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A2CF49A-AA3F-6AB6-60A3-FB34098E968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C2C34F3D-8D1D-8816-CCC1-9D29270D081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7BB79AAA-78CF-D822-EA22-BF7A68BD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E0607CC-6457-B31A-0AB8-9A384A8B0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904" y="1702867"/>
            <a:ext cx="6798191" cy="49603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7552BD-E7BD-36E9-BD61-3D339B175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845" y="2073714"/>
            <a:ext cx="2164268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397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16178-09E0-D647-37B6-C3C422BF6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689525-F77F-8AB5-E9AC-FE92A9D6B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35C35A-1CF7-BBD7-EDB0-4635FFCFC896}"/>
              </a:ext>
            </a:extLst>
          </p:cNvPr>
          <p:cNvSpPr txBox="1"/>
          <p:nvPr/>
        </p:nvSpPr>
        <p:spPr>
          <a:xfrm>
            <a:off x="9894771" y="5886385"/>
            <a:ext cx="2250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Provided by </a:t>
            </a:r>
          </a:p>
          <a:p>
            <a:r>
              <a:rPr lang="en-US" dirty="0"/>
              <a:t>Ethan Geisler at IDWR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77DEF-33AC-6E77-9A55-D9F929FB6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8177" y="931925"/>
            <a:ext cx="7800833" cy="5674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23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A81A3-9CA9-AB7B-B2DB-147832AD4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658-D77E-ACCA-EE22-78FFE41AF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Additional Impacts of the 2015 Agreement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00F174-D459-B46A-4CF0-2664A60EF43B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6571370-72B4-135C-6000-4A5DC988B5BF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98A2E20-D3ED-D4E4-12C1-34AD0D8AAD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A1294E7-36FE-8E76-5113-453F3224DB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B75D4032-2A56-9A5E-F5ED-9323296B7D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DA6059A7-14D8-F6AC-FF91-5E7FEC347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2A72F8-E44D-0C68-56B6-D5769F7A6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6738" y="1830942"/>
            <a:ext cx="7058524" cy="465612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2F8F2FF-6182-1821-454D-E600A99ED683}"/>
              </a:ext>
            </a:extLst>
          </p:cNvPr>
          <p:cNvCxnSpPr>
            <a:cxnSpLocks/>
          </p:cNvCxnSpPr>
          <p:nvPr/>
        </p:nvCxnSpPr>
        <p:spPr>
          <a:xfrm flipH="1">
            <a:off x="4019909" y="4580626"/>
            <a:ext cx="5417389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CEEA8E5-7A2F-A67B-6962-2967BCD81D57}"/>
              </a:ext>
            </a:extLst>
          </p:cNvPr>
          <p:cNvSpPr txBox="1"/>
          <p:nvPr/>
        </p:nvSpPr>
        <p:spPr>
          <a:xfrm>
            <a:off x="4088921" y="4278702"/>
            <a:ext cx="3241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Swan Falls Minimum Streamflow</a:t>
            </a:r>
          </a:p>
        </p:txBody>
      </p:sp>
    </p:spTree>
    <p:extLst>
      <p:ext uri="{BB962C8B-B14F-4D97-AF65-F5344CB8AC3E}">
        <p14:creationId xmlns:p14="http://schemas.microsoft.com/office/powerpoint/2010/main" val="24319638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1CDB4B-52EC-8EB9-863B-CC4050BF2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7980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01A5D-19B8-71CF-85B2-02B2F9515006}"/>
              </a:ext>
            </a:extLst>
          </p:cNvPr>
          <p:cNvSpPr txBox="1"/>
          <p:nvPr/>
        </p:nvSpPr>
        <p:spPr>
          <a:xfrm>
            <a:off x="3005888" y="1345719"/>
            <a:ext cx="2282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4D3DFB-3150-94C4-1A8E-0FFA9F810F00}"/>
              </a:ext>
            </a:extLst>
          </p:cNvPr>
          <p:cNvSpPr txBox="1"/>
          <p:nvPr/>
        </p:nvSpPr>
        <p:spPr>
          <a:xfrm>
            <a:off x="9156191" y="1679510"/>
            <a:ext cx="2903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Contact:</a:t>
            </a:r>
          </a:p>
          <a:p>
            <a:endParaRPr lang="en-US" sz="1600" dirty="0"/>
          </a:p>
          <a:p>
            <a:r>
              <a:rPr lang="en-US" sz="1600" dirty="0"/>
              <a:t>David Hoekema, Ph.D.</a:t>
            </a:r>
          </a:p>
          <a:p>
            <a:r>
              <a:rPr lang="en-US" sz="1600" dirty="0"/>
              <a:t>Hydrologist, IDWR</a:t>
            </a:r>
          </a:p>
          <a:p>
            <a:r>
              <a:rPr lang="en-US" sz="1600" dirty="0"/>
              <a:t>714 697-3203</a:t>
            </a:r>
          </a:p>
          <a:p>
            <a:r>
              <a:rPr lang="en-US" sz="1600" dirty="0"/>
              <a:t>David.Hoekema@idwr.Idaho.gov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D6AA49-BAA8-F0AB-BF8B-CB0C0391E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7190" y="1026002"/>
            <a:ext cx="4039001" cy="5385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CF87B8-A54C-1733-062D-525D5F06D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1" y="1026003"/>
            <a:ext cx="5392356" cy="538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50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54060-3155-3E90-D488-00A7C4FB7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91391-5ABB-A566-6F4F-0D40F95AA5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Two Main Aquifer Discharge Locations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5C6499-7F3F-E3FA-8D29-F36BF43EFFF8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864D6B-9015-9F9C-0131-E13E126111A1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D2960FF4-E4F6-249A-8012-670B06D65D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F388028E-9372-A23C-B0C2-F0A40144C8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5AFA9FD7-A5A2-5246-0BBB-9602A59431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55AD4E93-264F-C7E4-5306-0E9AAF1D7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0E862E6-4821-0574-48FC-921BE85C1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022" y="1721056"/>
            <a:ext cx="8781797" cy="49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7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36C064B-FE81-3293-9F7B-DBEAD0B095D1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4B1CB7A-0AA0-2C86-292F-9FC1330CB25F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B26D623-38B7-B0C2-10EA-15E2083C11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F082EB2-E092-F418-C9C9-992EB4CD9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770AAF36-69FE-34D6-688C-122B021667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D06B4DBC-8113-BB2F-CC8D-88840DCFF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B10005-7E2D-3D86-9A56-FE3A3610C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585" y="1655209"/>
            <a:ext cx="8892827" cy="5007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D57738-C77D-9E71-0C9B-262F8F17CB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History of the ESPA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0B8B4B-71DA-C9D6-B2AA-45A012E5B3FE}"/>
              </a:ext>
            </a:extLst>
          </p:cNvPr>
          <p:cNvSpPr txBox="1"/>
          <p:nvPr/>
        </p:nvSpPr>
        <p:spPr>
          <a:xfrm>
            <a:off x="2225945" y="5698638"/>
            <a:ext cx="2639352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Surface Water Development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92919E-AB5D-1627-1A73-29ACDB7E9380}"/>
              </a:ext>
            </a:extLst>
          </p:cNvPr>
          <p:cNvSpPr txBox="1"/>
          <p:nvPr/>
        </p:nvSpPr>
        <p:spPr>
          <a:xfrm>
            <a:off x="4865297" y="5421637"/>
            <a:ext cx="2734574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Groundwater Development Period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0EBC53-712F-ACFD-EF7D-DD6C5059885B}"/>
              </a:ext>
            </a:extLst>
          </p:cNvPr>
          <p:cNvSpPr txBox="1"/>
          <p:nvPr/>
        </p:nvSpPr>
        <p:spPr>
          <a:xfrm>
            <a:off x="4865298" y="5698637"/>
            <a:ext cx="5066251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Surface Water Efficiency Increases</a:t>
            </a:r>
          </a:p>
        </p:txBody>
      </p:sp>
    </p:spTree>
    <p:extLst>
      <p:ext uri="{BB962C8B-B14F-4D97-AF65-F5344CB8AC3E}">
        <p14:creationId xmlns:p14="http://schemas.microsoft.com/office/powerpoint/2010/main" val="3487930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226B3-6A97-45E7-6054-FC89A671B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113431-6246-B5EB-3F5E-AFD1A71DF955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1F920B7-2172-BD0B-CACD-4C7BA7638DDB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A509E74-B916-D265-1CBE-D8513A7378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41200E5-1FD6-C09A-5B4A-F8FAE76808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2EBD7693-539D-87D5-AFF6-DF67579CBF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721A825D-B31D-8B69-7BFD-119E2CFC9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C17E1C-2580-A552-8E96-EFCEF10BA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American Falls/Fort Hall Bottoms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DB44C0-527D-CCED-7C33-946788DBA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5" y="1634171"/>
            <a:ext cx="6752253" cy="50290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25128B-C7AA-20CD-DF6A-EA3AD3098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139" y="1634171"/>
            <a:ext cx="3791001" cy="50290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0E9137-B883-722E-754A-D89803A9438C}"/>
              </a:ext>
            </a:extLst>
          </p:cNvPr>
          <p:cNvSpPr txBox="1"/>
          <p:nvPr/>
        </p:nvSpPr>
        <p:spPr>
          <a:xfrm>
            <a:off x="149289" y="6261294"/>
            <a:ext cx="554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https://idahoconservation.org/blog/stories-of-the-snake-a-precious-resource-since-time-immemorial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051828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2290D-A953-65D8-2809-29E2D7B29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F831961-7E43-79F3-AABA-EC00A3E3C308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F8F31FB-8131-2402-A038-F786ED66FE5C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F2E6EAA-E1EB-CC28-6093-B474054C6B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CD42405-A440-0097-E607-1945A16091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9F40472B-CFC9-1B2B-43A2-EBDA39A85C2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8353C74-5BB9-573F-D371-025875566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A080424-BC84-0870-F672-E76CEF2F08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American Falls/Fort Hall Bottoms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4437B9-626C-90E2-A714-B801413C3C6F}"/>
              </a:ext>
            </a:extLst>
          </p:cNvPr>
          <p:cNvSpPr txBox="1"/>
          <p:nvPr/>
        </p:nvSpPr>
        <p:spPr>
          <a:xfrm>
            <a:off x="149289" y="6261294"/>
            <a:ext cx="554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https://idahoconservation.org/blog/stories-of-the-snake-a-precious-resource-since-time-immemorial</a:t>
            </a:r>
            <a:r>
              <a:rPr lang="en-US" dirty="0"/>
              <a:t>/</a:t>
            </a:r>
          </a:p>
        </p:txBody>
      </p:sp>
      <p:pic>
        <p:nvPicPr>
          <p:cNvPr id="1026" name="Picture 2" descr="Paramotor Flight #211 - The Snake River and Fort Hall Bottoms">
            <a:extLst>
              <a:ext uri="{FF2B5EF4-FFF2-40B4-BE49-F238E27FC236}">
                <a16:creationId xmlns:a16="http://schemas.microsoft.com/office/drawing/2014/main" id="{0BEE7EA4-D579-E8C8-F6D0-CAE857B49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5" y="1901156"/>
            <a:ext cx="7987005" cy="449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22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832E2-7F6F-A693-A628-2CC8EC07F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7D45-248B-BA14-D615-3DFF324B7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6" y="849517"/>
            <a:ext cx="11800112" cy="90228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Climate and Aquifer Volume Change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CE788AE-B958-BC59-2692-767325BDB414}"/>
              </a:ext>
            </a:extLst>
          </p:cNvPr>
          <p:cNvGrpSpPr/>
          <p:nvPr/>
        </p:nvGrpSpPr>
        <p:grpSpPr>
          <a:xfrm>
            <a:off x="-2" y="-3831"/>
            <a:ext cx="12192002" cy="6862693"/>
            <a:chOff x="-2" y="-3831"/>
            <a:chExt cx="12192002" cy="68626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EEB812F-D2D9-5DC9-50DA-6AD369E028EE}"/>
                </a:ext>
              </a:extLst>
            </p:cNvPr>
            <p:cNvGrpSpPr/>
            <p:nvPr/>
          </p:nvGrpSpPr>
          <p:grpSpPr>
            <a:xfrm>
              <a:off x="-2" y="-3831"/>
              <a:ext cx="12192001" cy="902289"/>
              <a:chOff x="-12032" y="4636"/>
              <a:chExt cx="12200021" cy="902289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DC0625C-8495-A55A-8FFC-3735FEA8033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814"/>
              <a:stretch/>
            </p:blipFill>
            <p:spPr>
              <a:xfrm>
                <a:off x="-12032" y="4636"/>
                <a:ext cx="9938084" cy="902289"/>
              </a:xfrm>
              <a:prstGeom prst="rect">
                <a:avLst/>
              </a:prstGeom>
              <a:effectLst/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8A2499C-2684-48EB-ECC4-847310E56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99365" t="1814" r="205"/>
              <a:stretch/>
            </p:blipFill>
            <p:spPr>
              <a:xfrm>
                <a:off x="9812209" y="4636"/>
                <a:ext cx="2375780" cy="902289"/>
              </a:xfrm>
              <a:prstGeom prst="rect">
                <a:avLst/>
              </a:prstGeom>
              <a:effectLst/>
            </p:spPr>
          </p:pic>
        </p:grpSp>
        <p:pic>
          <p:nvPicPr>
            <p:cNvPr id="7" name="Picture 4" descr="sub_page">
              <a:extLst>
                <a:ext uri="{FF2B5EF4-FFF2-40B4-BE49-F238E27FC236}">
                  <a16:creationId xmlns:a16="http://schemas.microsoft.com/office/drawing/2014/main" id="{4BA202B7-5F1B-F98A-5791-8ED22410A1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147"/>
            <a:stretch/>
          </p:blipFill>
          <p:spPr bwMode="auto">
            <a:xfrm>
              <a:off x="-1" y="6663193"/>
              <a:ext cx="12192001" cy="19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D515A245-7226-1FF7-6BD8-654290982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4890" y="45108"/>
              <a:ext cx="1023256" cy="80440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C8BE7B4-C389-1422-0A33-A238437DA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501" y="1751806"/>
            <a:ext cx="6504996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38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9B164-B195-868E-4EDF-034A1626B1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671CE9-886C-54D1-D5CD-5DD283E7D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6" y="971615"/>
            <a:ext cx="8517990" cy="52128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SWC-IGWA 2015 Settlement Agreement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08341-E628-8BC2-20AD-87DB02A6E4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239" y="1492898"/>
            <a:ext cx="6713689" cy="5054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28E620-207C-E99C-872B-42E07C199DC0}"/>
              </a:ext>
            </a:extLst>
          </p:cNvPr>
          <p:cNvSpPr txBox="1"/>
          <p:nvPr/>
        </p:nvSpPr>
        <p:spPr>
          <a:xfrm>
            <a:off x="8284527" y="1435043"/>
            <a:ext cx="33729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240,000 ac-ft of groundwater pumping cutbacks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250,000 ac-ft of surface water recharge under natural flow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Rented Storage delivered to SWC.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86B439-B787-61A9-B4AD-8F20E384C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568" y="3416808"/>
            <a:ext cx="2434110" cy="32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9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DE144-7A25-F30E-7430-3D804BC07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772CA-D266-F64A-F166-5E0D8F246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7A6543-D4EC-3AFC-279F-04C148551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6" y="971615"/>
            <a:ext cx="8517990" cy="521283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Sentinel Well Index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A07E4-2AE1-5482-B033-E9642F83D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1799"/>
            <a:ext cx="5809992" cy="434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24449D-808F-EBD4-0C61-51540110C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239" y="1881466"/>
            <a:ext cx="6436813" cy="43468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DF67DD-EE28-B0B0-C14A-4C0E8A2231E3}"/>
              </a:ext>
            </a:extLst>
          </p:cNvPr>
          <p:cNvSpPr txBox="1"/>
          <p:nvPr/>
        </p:nvSpPr>
        <p:spPr>
          <a:xfrm>
            <a:off x="6198669" y="6138995"/>
            <a:ext cx="579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SWC/IGWA Settlement Agreement Mitigation Plain—2022 Breach</a:t>
            </a:r>
          </a:p>
          <a:p>
            <a:r>
              <a:rPr lang="en-US" sz="1400" dirty="0"/>
              <a:t>Expert Report: Docket No. CM-MP-2016-001  (Colvin et al., 2024)</a:t>
            </a:r>
          </a:p>
        </p:txBody>
      </p:sp>
    </p:spTree>
    <p:extLst>
      <p:ext uri="{BB962C8B-B14F-4D97-AF65-F5344CB8AC3E}">
        <p14:creationId xmlns:p14="http://schemas.microsoft.com/office/powerpoint/2010/main" val="2112738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480</Words>
  <Application>Microsoft Office PowerPoint</Application>
  <PresentationFormat>Widescreen</PresentationFormat>
  <Paragraphs>113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Idahoans Have Changed the Trajectory of the ESPA!!</vt:lpstr>
      <vt:lpstr>Groundwater and Surface Water Irrig.</vt:lpstr>
      <vt:lpstr>Two Main Aquifer Discharge Locations</vt:lpstr>
      <vt:lpstr>History of the ESPA</vt:lpstr>
      <vt:lpstr>American Falls/Fort Hall Bottoms</vt:lpstr>
      <vt:lpstr>American Falls/Fort Hall Bottoms</vt:lpstr>
      <vt:lpstr>Climate and Aquifer Volume Change</vt:lpstr>
      <vt:lpstr>SWC-IGWA 2015 Settlement Agreement</vt:lpstr>
      <vt:lpstr>Sentinel Well Index</vt:lpstr>
      <vt:lpstr>Sentinel Well Index</vt:lpstr>
      <vt:lpstr>Standardized Precipitation &amp; Evapotranspiration Index (SPEI) Potential Water Deficit: Precipitaton - Evapotranspiration PPT-PET or (ETo or ETr)</vt:lpstr>
      <vt:lpstr>Climate Model vs ESPAM (Modflow)</vt:lpstr>
      <vt:lpstr>History of the ESPA</vt:lpstr>
      <vt:lpstr>PowerPoint Presentation</vt:lpstr>
      <vt:lpstr>PowerPoint Presentation</vt:lpstr>
      <vt:lpstr>PowerPoint Presentation</vt:lpstr>
      <vt:lpstr>PowerPoint Presentation</vt:lpstr>
      <vt:lpstr>Additional Pictures</vt:lpstr>
      <vt:lpstr>PowerPoint Presentation</vt:lpstr>
      <vt:lpstr>PowerPoint Presentation</vt:lpstr>
      <vt:lpstr>Additional Impacts of the 2015 Agreement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Water Supply Idaho</dc:title>
  <dc:creator>Hoekema, David</dc:creator>
  <cp:lastModifiedBy>Hoekema, David</cp:lastModifiedBy>
  <cp:revision>32</cp:revision>
  <dcterms:created xsi:type="dcterms:W3CDTF">2023-07-31T15:06:08Z</dcterms:created>
  <dcterms:modified xsi:type="dcterms:W3CDTF">2025-05-08T14:26:27Z</dcterms:modified>
</cp:coreProperties>
</file>