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6"/>
  </p:notesMasterIdLst>
  <p:handoutMasterIdLst>
    <p:handoutMasterId r:id="rId27"/>
  </p:handoutMasterIdLst>
  <p:sldIdLst>
    <p:sldId id="256" r:id="rId6"/>
    <p:sldId id="267" r:id="rId7"/>
    <p:sldId id="3588" r:id="rId8"/>
    <p:sldId id="258" r:id="rId9"/>
    <p:sldId id="259" r:id="rId10"/>
    <p:sldId id="260" r:id="rId11"/>
    <p:sldId id="3697" r:id="rId12"/>
    <p:sldId id="261" r:id="rId13"/>
    <p:sldId id="262" r:id="rId14"/>
    <p:sldId id="3700" r:id="rId15"/>
    <p:sldId id="3698" r:id="rId16"/>
    <p:sldId id="263" r:id="rId17"/>
    <p:sldId id="3694" r:id="rId18"/>
    <p:sldId id="3696" r:id="rId19"/>
    <p:sldId id="3699" r:id="rId20"/>
    <p:sldId id="265" r:id="rId21"/>
    <p:sldId id="264" r:id="rId22"/>
    <p:sldId id="266" r:id="rId23"/>
    <p:sldId id="3702" r:id="rId24"/>
    <p:sldId id="3701" r:id="rId25"/>
  </p:sldIdLst>
  <p:sldSz cx="12192000" cy="6858000"/>
  <p:notesSz cx="6858000" cy="9144000"/>
  <p:defaultTextStyle>
    <a:defPPr>
      <a:defRPr lang="en-US"/>
    </a:defPPr>
    <a:lvl1pPr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356616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713232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069848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426464" algn="l" defTabSz="356616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1783080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139696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2496312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2852928" algn="l" defTabSz="713232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0C6B68-4CE8-C403-30B8-A13A6C44173F}" name="Wood, Eric &quot;Ricky&quot;" initials="EW" userId="S::ESWood@hazenandsawyer.com::6eb8c24c-264e-49e3-a319-2f55408e59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7D2"/>
    <a:srgbClr val="395173"/>
    <a:srgbClr val="FFFFF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621808-CD6D-4B7A-96D7-92AE75CAC9E3}" v="2" dt="2025-05-08T14:47:51.073"/>
    <p1510:client id="{9CC5346E-319F-463F-AF2A-CDB83F88ADD6}" v="10024" dt="2025-05-07T21:07:40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teams/70097-002/Engineering/PLET%20Analysis/PLET%20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teams/70097-002/Engineering/PLET%20Analysis/PLET%20Resul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teams/70097-002/Engineering/PLET%20Analysis/PLET%20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.sharepoint.com/teams/70097-002/Engineering/PLET%20Analysis/PLET%20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hazenandsawyer-my.sharepoint.com/personal/eswood_hazenandsawyer_com/Documents/Desktop/Sand%20Hollow%20Algal%20Bloom/USGS%20Temp%20Dat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Results!$B$4</c:f>
              <c:strCache>
                <c:ptCount val="1"/>
                <c:pt idx="0">
                  <c:v>QCR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Results!$C$4:$E$4</c:f>
              <c:numCache>
                <c:formatCode>#,##0</c:formatCode>
                <c:ptCount val="3"/>
                <c:pt idx="0">
                  <c:v>25851.200000000001</c:v>
                </c:pt>
                <c:pt idx="1">
                  <c:v>2328.94</c:v>
                </c:pt>
                <c:pt idx="2">
                  <c:v>7021.39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9EC-4889-A202-081C59903269}"/>
            </c:ext>
          </c:extLst>
        </c:ser>
        <c:ser>
          <c:idx val="1"/>
          <c:order val="1"/>
          <c:tx>
            <c:strRef>
              <c:f>Results!$B$5</c:f>
              <c:strCache>
                <c:ptCount val="1"/>
                <c:pt idx="0">
                  <c:v>QCDD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Results!$C$5:$E$5</c:f>
              <c:numCache>
                <c:formatCode>#,##0</c:formatCode>
                <c:ptCount val="3"/>
                <c:pt idx="0">
                  <c:v>433148.58</c:v>
                </c:pt>
                <c:pt idx="1">
                  <c:v>38527.94</c:v>
                </c:pt>
                <c:pt idx="2">
                  <c:v>126291.85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9EC-4889-A202-081C59903269}"/>
            </c:ext>
          </c:extLst>
        </c:ser>
        <c:ser>
          <c:idx val="2"/>
          <c:order val="2"/>
          <c:tx>
            <c:strRef>
              <c:f>Results!$B$6</c:f>
              <c:strCache>
                <c:ptCount val="1"/>
                <c:pt idx="0">
                  <c:v>SHR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Results!$C$6:$E$6</c:f>
              <c:numCache>
                <c:formatCode>#,##0</c:formatCode>
                <c:ptCount val="3"/>
                <c:pt idx="0">
                  <c:v>3515.39</c:v>
                </c:pt>
                <c:pt idx="1">
                  <c:v>335.54</c:v>
                </c:pt>
                <c:pt idx="2">
                  <c:v>1588.61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9EC-4889-A202-081C599032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47943487"/>
        <c:axId val="1447940607"/>
      </c:barChart>
      <c:catAx>
        <c:axId val="1447943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40607"/>
        <c:crosses val="autoZero"/>
        <c:auto val="1"/>
        <c:lblAlgn val="ctr"/>
        <c:lblOffset val="100"/>
        <c:noMultiLvlLbl val="0"/>
      </c:catAx>
      <c:valAx>
        <c:axId val="144794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(lbs/year)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43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Results!$B$11</c:f>
              <c:strCache>
                <c:ptCount val="1"/>
                <c:pt idx="0">
                  <c:v>QCR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Results!$D$11:$F$11</c:f>
              <c:numCache>
                <c:formatCode>0.00</c:formatCode>
                <c:ptCount val="3"/>
                <c:pt idx="0">
                  <c:v>0.51919423188929725</c:v>
                </c:pt>
                <c:pt idx="1">
                  <c:v>4.6774316643570124E-2</c:v>
                </c:pt>
                <c:pt idx="2">
                  <c:v>0.14101725211383584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B5-40A4-9C4B-A12A25A72E4F}"/>
            </c:ext>
          </c:extLst>
        </c:ser>
        <c:ser>
          <c:idx val="1"/>
          <c:order val="1"/>
          <c:tx>
            <c:strRef>
              <c:f>Results!$B$12</c:f>
              <c:strCache>
                <c:ptCount val="1"/>
                <c:pt idx="0">
                  <c:v>QCDD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Results!$D$12:$F$12</c:f>
              <c:numCache>
                <c:formatCode>0.00</c:formatCode>
                <c:ptCount val="3"/>
                <c:pt idx="0">
                  <c:v>0.70586987768032616</c:v>
                </c:pt>
                <c:pt idx="1">
                  <c:v>6.2786105162978834E-2</c:v>
                </c:pt>
                <c:pt idx="2">
                  <c:v>0.20580839191836231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B5-40A4-9C4B-A12A25A72E4F}"/>
            </c:ext>
          </c:extLst>
        </c:ser>
        <c:ser>
          <c:idx val="2"/>
          <c:order val="2"/>
          <c:tx>
            <c:strRef>
              <c:f>Results!$B$13</c:f>
              <c:strCache>
                <c:ptCount val="1"/>
                <c:pt idx="0">
                  <c:v>SHR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Results!$D$13:$F$13</c:f>
              <c:numCache>
                <c:formatCode>0.00</c:formatCode>
                <c:ptCount val="3"/>
                <c:pt idx="0">
                  <c:v>0.39033866311347987</c:v>
                </c:pt>
                <c:pt idx="1">
                  <c:v>3.7257383966244728E-2</c:v>
                </c:pt>
                <c:pt idx="2">
                  <c:v>0.17639462580501886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B5-40A4-9C4B-A12A25A72E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118314560"/>
        <c:axId val="1118312640"/>
      </c:barChart>
      <c:catAx>
        <c:axId val="111831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312640"/>
        <c:crosses val="autoZero"/>
        <c:auto val="1"/>
        <c:lblAlgn val="ctr"/>
        <c:lblOffset val="100"/>
        <c:noMultiLvlLbl val="0"/>
      </c:catAx>
      <c:valAx>
        <c:axId val="111831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(lbs/ac/year)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831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Results!$B$77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Results!$C$77:$E$77</c:f>
              <c:numCache>
                <c:formatCode>#,##0</c:formatCode>
                <c:ptCount val="3"/>
                <c:pt idx="0">
                  <c:v>7708.2300000000005</c:v>
                </c:pt>
                <c:pt idx="1">
                  <c:v>1226.02</c:v>
                </c:pt>
                <c:pt idx="2">
                  <c:v>31363.19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8CC-47E9-B6FE-5A4D7265BE16}"/>
            </c:ext>
          </c:extLst>
        </c:ser>
        <c:ser>
          <c:idx val="1"/>
          <c:order val="1"/>
          <c:tx>
            <c:strRef>
              <c:f>Results!$B$78</c:f>
              <c:strCache>
                <c:ptCount val="1"/>
                <c:pt idx="0">
                  <c:v>Cropland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Results!$C$78:$E$78</c:f>
              <c:numCache>
                <c:formatCode>#,##0</c:formatCode>
                <c:ptCount val="3"/>
                <c:pt idx="0">
                  <c:v>1069.69</c:v>
                </c:pt>
                <c:pt idx="1">
                  <c:v>190.29999999999998</c:v>
                </c:pt>
                <c:pt idx="2">
                  <c:v>2241.02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8CC-47E9-B6FE-5A4D7265BE16}"/>
            </c:ext>
          </c:extLst>
        </c:ser>
        <c:ser>
          <c:idx val="2"/>
          <c:order val="2"/>
          <c:tx>
            <c:strRef>
              <c:f>Results!$B$79</c:f>
              <c:strCache>
                <c:ptCount val="1"/>
                <c:pt idx="0">
                  <c:v>Pastureland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Results!$C$79:$E$79</c:f>
              <c:numCache>
                <c:formatCode>#,##0</c:formatCode>
                <c:ptCount val="3"/>
                <c:pt idx="0">
                  <c:v>1531.6499999999999</c:v>
                </c:pt>
                <c:pt idx="1">
                  <c:v>126.93</c:v>
                </c:pt>
                <c:pt idx="2">
                  <c:v>4929.24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8CC-47E9-B6FE-5A4D7265BE16}"/>
            </c:ext>
          </c:extLst>
        </c:ser>
        <c:ser>
          <c:idx val="3"/>
          <c:order val="3"/>
          <c:tx>
            <c:strRef>
              <c:f>Results!$B$80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  <c:extLst/>
            </c:strRef>
          </c:cat>
          <c:val>
            <c:numRef>
              <c:f>Results!$C$80:$E$80</c:f>
              <c:numCache>
                <c:formatCode>#,##0</c:formatCode>
                <c:ptCount val="3"/>
                <c:pt idx="0">
                  <c:v>451266.61000000004</c:v>
                </c:pt>
                <c:pt idx="1">
                  <c:v>39453.67</c:v>
                </c:pt>
                <c:pt idx="2">
                  <c:v>95005.88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8CC-47E9-B6FE-5A4D7265B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905682895"/>
        <c:axId val="1895379311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Results!$B$81</c15:sqref>
                        </c15:formulaRef>
                      </c:ext>
                    </c:extLst>
                    <c:strCache>
                      <c:ptCount val="1"/>
                      <c:pt idx="0">
                        <c:v>Feedlots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Results!$D$9:$F$9</c15:sqref>
                        </c15:formulaRef>
                      </c:ext>
                    </c:extLst>
                    <c:strCache>
                      <c:ptCount val="3"/>
                      <c:pt idx="0">
                        <c:v>Nitrogen Load</c:v>
                      </c:pt>
                      <c:pt idx="1">
                        <c:v>Phosphorus Load</c:v>
                      </c:pt>
                      <c:pt idx="2">
                        <c:v>BOD Load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Results!$C$81:$E$81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898.79</c:v>
                      </c:pt>
                      <c:pt idx="1">
                        <c:v>179.75</c:v>
                      </c:pt>
                      <c:pt idx="2">
                        <c:v>1198.3800000000001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98CC-47E9-B6FE-5A4D7265BE16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Results!$B$82</c15:sqref>
                        </c15:formulaRef>
                      </c:ext>
                    </c:extLst>
                    <c:strCache>
                      <c:ptCount val="1"/>
                      <c:pt idx="0">
                        <c:v>Septic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Results!$D$9:$F$9</c15:sqref>
                        </c15:formulaRef>
                      </c:ext>
                    </c:extLst>
                    <c:strCache>
                      <c:ptCount val="3"/>
                      <c:pt idx="0">
                        <c:v>Nitrogen Load</c:v>
                      </c:pt>
                      <c:pt idx="1">
                        <c:v>Phosphorus Load</c:v>
                      </c:pt>
                      <c:pt idx="2">
                        <c:v>BOD Load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Results!$C$82:$E$82</c15:sqref>
                        </c15:formulaRef>
                      </c:ext>
                    </c:extLst>
                    <c:numCache>
                      <c:formatCode>#,##0</c:formatCode>
                      <c:ptCount val="3"/>
                      <c:pt idx="0">
                        <c:v>40.190000000000005</c:v>
                      </c:pt>
                      <c:pt idx="1">
                        <c:v>15.750000000000002</c:v>
                      </c:pt>
                      <c:pt idx="2">
                        <c:v>164.12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8CC-47E9-B6FE-5A4D7265BE16}"/>
                  </c:ext>
                </c:extLst>
              </c15:ser>
            </c15:filteredBarSeries>
          </c:ext>
        </c:extLst>
      </c:barChart>
      <c:catAx>
        <c:axId val="190568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95379311"/>
        <c:crosses val="autoZero"/>
        <c:auto val="1"/>
        <c:lblAlgn val="ctr"/>
        <c:lblOffset val="100"/>
        <c:noMultiLvlLbl val="0"/>
      </c:catAx>
      <c:valAx>
        <c:axId val="1895379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(lbs/year)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56828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Results!$B$70</c:f>
              <c:strCache>
                <c:ptCount val="1"/>
                <c:pt idx="0">
                  <c:v>Urban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Results!$C$70:$E$70</c:f>
              <c:numCache>
                <c:formatCode>#,##0.0</c:formatCode>
                <c:ptCount val="3"/>
                <c:pt idx="0">
                  <c:v>0.68114033863261259</c:v>
                </c:pt>
                <c:pt idx="1">
                  <c:v>0.10074153008255131</c:v>
                </c:pt>
                <c:pt idx="2">
                  <c:v>2.6042159053906482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B2-4931-B4B6-55648E63ED4D}"/>
            </c:ext>
          </c:extLst>
        </c:ser>
        <c:ser>
          <c:idx val="1"/>
          <c:order val="1"/>
          <c:tx>
            <c:strRef>
              <c:f>Results!$B$71</c:f>
              <c:strCache>
                <c:ptCount val="1"/>
                <c:pt idx="0">
                  <c:v>Cropland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Results!$C$71:$E$71</c:f>
              <c:numCache>
                <c:formatCode>#,##0.0</c:formatCode>
                <c:ptCount val="3"/>
                <c:pt idx="0">
                  <c:v>1.1777205143191847</c:v>
                </c:pt>
                <c:pt idx="1">
                  <c:v>0.23062721221032156</c:v>
                </c:pt>
                <c:pt idx="2">
                  <c:v>2.454439593847018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B2-4931-B4B6-55648E63ED4D}"/>
            </c:ext>
          </c:extLst>
        </c:ser>
        <c:ser>
          <c:idx val="2"/>
          <c:order val="2"/>
          <c:tx>
            <c:strRef>
              <c:f>Results!$B$72</c:f>
              <c:strCache>
                <c:ptCount val="1"/>
                <c:pt idx="0">
                  <c:v>Pastureland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Results!$C$72:$E$72</c:f>
              <c:numCache>
                <c:formatCode>#,##0.0</c:formatCode>
                <c:ptCount val="3"/>
                <c:pt idx="0">
                  <c:v>1.4047828994756197</c:v>
                </c:pt>
                <c:pt idx="1">
                  <c:v>0.12789541053082737</c:v>
                </c:pt>
                <c:pt idx="2">
                  <c:v>4.4741210487401011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B2-4931-B4B6-55648E63ED4D}"/>
            </c:ext>
          </c:extLst>
        </c:ser>
        <c:ser>
          <c:idx val="3"/>
          <c:order val="3"/>
          <c:tx>
            <c:strRef>
              <c:f>Results!$B$73</c:f>
              <c:strCache>
                <c:ptCount val="1"/>
                <c:pt idx="0">
                  <c:v>Forest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Results!$D$9:$F$9</c:f>
              <c:strCache>
                <c:ptCount val="3"/>
                <c:pt idx="0">
                  <c:v>Nitrogen Load</c:v>
                </c:pt>
                <c:pt idx="1">
                  <c:v>Phosphorus Load</c:v>
                </c:pt>
                <c:pt idx="2">
                  <c:v>BOD Load</c:v>
                </c:pt>
              </c:strCache>
            </c:strRef>
          </c:cat>
          <c:val>
            <c:numRef>
              <c:f>Results!$C$73:$E$73</c:f>
              <c:numCache>
                <c:formatCode>#,##0.0</c:formatCode>
                <c:ptCount val="3"/>
                <c:pt idx="0">
                  <c:v>0.55327098549204612</c:v>
                </c:pt>
                <c:pt idx="1">
                  <c:v>4.9055369908667552E-2</c:v>
                </c:pt>
                <c:pt idx="2">
                  <c:v>0.12059116298884059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B2-4931-B4B6-55648E63ED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72691151"/>
        <c:axId val="2072691631"/>
      </c:barChart>
      <c:catAx>
        <c:axId val="2072691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691631"/>
        <c:crosses val="autoZero"/>
        <c:auto val="1"/>
        <c:lblAlgn val="ctr"/>
        <c:lblOffset val="100"/>
        <c:noMultiLvlLbl val="0"/>
      </c:catAx>
      <c:valAx>
        <c:axId val="20726916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(lbs/acre/year)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26911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2024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Sheet1!$C$27:$N$27</c:f>
              <c:numCache>
                <c:formatCode>General</c:formatCode>
                <c:ptCount val="12"/>
                <c:pt idx="0">
                  <c:v>6.01</c:v>
                </c:pt>
                <c:pt idx="1">
                  <c:v>8.06</c:v>
                </c:pt>
                <c:pt idx="2">
                  <c:v>9.9499999999999993</c:v>
                </c:pt>
                <c:pt idx="3">
                  <c:v>12.05</c:v>
                </c:pt>
                <c:pt idx="4">
                  <c:v>15.68</c:v>
                </c:pt>
                <c:pt idx="5">
                  <c:v>23.29</c:v>
                </c:pt>
                <c:pt idx="6">
                  <c:v>24.91</c:v>
                </c:pt>
                <c:pt idx="7">
                  <c:v>23.23</c:v>
                </c:pt>
                <c:pt idx="8">
                  <c:v>19.66</c:v>
                </c:pt>
                <c:pt idx="9">
                  <c:v>15.21</c:v>
                </c:pt>
                <c:pt idx="10">
                  <c:v>7.15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F9E-402F-B831-C570F5923AE0}"/>
            </c:ext>
          </c:extLst>
        </c:ser>
        <c:ser>
          <c:idx val="1"/>
          <c:order val="1"/>
          <c:tx>
            <c:v>2023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Sheet1!$C$26:$N$26</c:f>
              <c:numCache>
                <c:formatCode>General</c:formatCode>
                <c:ptCount val="12"/>
                <c:pt idx="0">
                  <c:v>4.88</c:v>
                </c:pt>
                <c:pt idx="1">
                  <c:v>5.65</c:v>
                </c:pt>
                <c:pt idx="2">
                  <c:v>6.76</c:v>
                </c:pt>
                <c:pt idx="3">
                  <c:v>8.77</c:v>
                </c:pt>
                <c:pt idx="4">
                  <c:v>12.26</c:v>
                </c:pt>
                <c:pt idx="5">
                  <c:v>#N/A</c:v>
                </c:pt>
                <c:pt idx="6">
                  <c:v>24.12</c:v>
                </c:pt>
                <c:pt idx="7">
                  <c:v>22.47</c:v>
                </c:pt>
                <c:pt idx="8">
                  <c:v>19.05</c:v>
                </c:pt>
                <c:pt idx="9">
                  <c:v>13.96</c:v>
                </c:pt>
                <c:pt idx="10">
                  <c:v>8.3699999999999992</c:v>
                </c:pt>
                <c:pt idx="11">
                  <c:v>6.19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F9E-402F-B831-C570F5923AE0}"/>
            </c:ext>
          </c:extLst>
        </c:ser>
        <c:ser>
          <c:idx val="2"/>
          <c:order val="2"/>
          <c:tx>
            <c:v>2022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Sheet1!$C$25:$N$25</c:f>
              <c:numCache>
                <c:formatCode>General</c:formatCode>
                <c:ptCount val="12"/>
                <c:pt idx="1">
                  <c:v>6.2</c:v>
                </c:pt>
                <c:pt idx="2">
                  <c:v>10.19</c:v>
                </c:pt>
                <c:pt idx="3">
                  <c:v>13.48</c:v>
                </c:pt>
                <c:pt idx="4">
                  <c:v>18.04</c:v>
                </c:pt>
                <c:pt idx="5">
                  <c:v>22.39</c:v>
                </c:pt>
                <c:pt idx="6">
                  <c:v>25.09</c:v>
                </c:pt>
                <c:pt idx="7">
                  <c:v>23.34</c:v>
                </c:pt>
                <c:pt idx="8">
                  <c:v>20.67</c:v>
                </c:pt>
                <c:pt idx="9">
                  <c:v>14.29</c:v>
                </c:pt>
                <c:pt idx="10">
                  <c:v>6.47</c:v>
                </c:pt>
                <c:pt idx="11">
                  <c:v>5.53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F9E-402F-B831-C570F5923AE0}"/>
            </c:ext>
          </c:extLst>
        </c:ser>
        <c:ser>
          <c:idx val="3"/>
          <c:order val="3"/>
          <c:tx>
            <c:v>2021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Sheet1!$C$24:$N$24</c:f>
              <c:numCache>
                <c:formatCode>General</c:formatCode>
                <c:ptCount val="12"/>
                <c:pt idx="0">
                  <c:v>5.44</c:v>
                </c:pt>
                <c:pt idx="1">
                  <c:v>7.69</c:v>
                </c:pt>
                <c:pt idx="2">
                  <c:v>10.15</c:v>
                </c:pt>
                <c:pt idx="3">
                  <c:v>15.06</c:v>
                </c:pt>
                <c:pt idx="4">
                  <c:v>18.75</c:v>
                </c:pt>
                <c:pt idx="5">
                  <c:v>23.13</c:v>
                </c:pt>
                <c:pt idx="6">
                  <c:v>25.24</c:v>
                </c:pt>
                <c:pt idx="7">
                  <c:v>22.74</c:v>
                </c:pt>
                <c:pt idx="8">
                  <c:v>20.25</c:v>
                </c:pt>
                <c:pt idx="9">
                  <c:v>13.26</c:v>
                </c:pt>
                <c:pt idx="10">
                  <c:v>9.5500000000000007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F9E-402F-B831-C570F5923AE0}"/>
            </c:ext>
          </c:extLst>
        </c:ser>
        <c:ser>
          <c:idx val="4"/>
          <c:order val="4"/>
          <c:tx>
            <c:v>15 C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Sheet1!$C$5:$N$5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F9E-402F-B831-C570F5923AE0}"/>
            </c:ext>
          </c:extLst>
        </c:ser>
        <c:ser>
          <c:idx val="5"/>
          <c:order val="5"/>
          <c:tx>
            <c:v>18 C</c:v>
          </c:tx>
          <c:spPr>
            <a:ln w="1905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strRef>
              <c:f>Sheet1!$C$4:$N$4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xVal>
          <c:yVal>
            <c:numRef>
              <c:f>Sheet1!$C$6:$N$6</c:f>
              <c:numCache>
                <c:formatCode>General</c:formatCode>
                <c:ptCount val="12"/>
                <c:pt idx="0">
                  <c:v>18</c:v>
                </c:pt>
                <c:pt idx="1">
                  <c:v>18</c:v>
                </c:pt>
                <c:pt idx="2">
                  <c:v>18</c:v>
                </c:pt>
                <c:pt idx="3">
                  <c:v>18</c:v>
                </c:pt>
                <c:pt idx="4">
                  <c:v>18</c:v>
                </c:pt>
                <c:pt idx="5">
                  <c:v>18</c:v>
                </c:pt>
                <c:pt idx="6">
                  <c:v>18</c:v>
                </c:pt>
                <c:pt idx="7">
                  <c:v>18</c:v>
                </c:pt>
                <c:pt idx="8">
                  <c:v>18</c:v>
                </c:pt>
                <c:pt idx="9">
                  <c:v>18</c:v>
                </c:pt>
                <c:pt idx="10">
                  <c:v>18</c:v>
                </c:pt>
                <c:pt idx="11">
                  <c:v>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F9E-402F-B831-C570F5923A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98901472"/>
        <c:axId val="1998891872"/>
      </c:scatterChart>
      <c:valAx>
        <c:axId val="1998901472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98891872"/>
        <c:crosses val="autoZero"/>
        <c:crossBetween val="midCat"/>
        <c:majorUnit val="1"/>
      </c:valAx>
      <c:valAx>
        <c:axId val="1998891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Temperature (C)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998901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569546-332E-4211-95DB-1DA9E152A5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85309-B635-429E-86FC-5F8C7AE2B8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B0499-922B-4F73-B31C-DAFF6886BFE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96DB80-BE33-494C-94E9-C41D596586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1B0356-3F79-47FD-A02C-83B84287EF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DFD90-9761-4F9A-B089-A6BD65B98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480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673ED-4761-44D7-8403-8763DE36FEF4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FC3C5-E714-42AD-8E34-FC58A0076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3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860472"/>
            <a:ext cx="2552700" cy="13033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09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444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ide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81534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9063D8-91FC-41A4-91C6-C26B34D4BE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91600" y="1590674"/>
            <a:ext cx="3200400" cy="4581525"/>
          </a:xfrm>
          <a:solidFill>
            <a:schemeClr val="bg2">
              <a:lumMod val="40000"/>
              <a:lumOff val="60000"/>
            </a:schemeClr>
          </a:solidFill>
        </p:spPr>
        <p:txBody>
          <a:bodyPr lIns="182880" tIns="182880" rIns="365760" bIns="182880"/>
          <a:lstStyle>
            <a:lvl1pPr marL="0" indent="0">
              <a:buNone/>
              <a:defRPr sz="12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/>
              <a:t>Put what you want in here. Sidebar for when there is additional information to highlight. </a:t>
            </a:r>
          </a:p>
        </p:txBody>
      </p:sp>
    </p:spTree>
    <p:extLst>
      <p:ext uri="{BB962C8B-B14F-4D97-AF65-F5344CB8AC3E}">
        <p14:creationId xmlns:p14="http://schemas.microsoft.com/office/powerpoint/2010/main" val="323783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3721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1186" y="1590675"/>
            <a:ext cx="5372100" cy="45815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65537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774D9F-4B58-4DCB-849E-DE5D18546388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0BC44-6EBE-4139-8440-1311CD593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A09B11-430C-4814-BAF4-44E79B78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21713-1083-4E90-90D6-21E069DE19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572249"/>
            <a:ext cx="2743200" cy="2724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C0DEA99-FD37-41B6-9D51-E06D69FE9A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2D0C6E-7C88-4BC7-99FD-04BBD76014E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611085"/>
            <a:ext cx="12192000" cy="49611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Full page photo/graphic bleed</a:t>
            </a:r>
          </a:p>
        </p:txBody>
      </p:sp>
    </p:spTree>
    <p:extLst>
      <p:ext uri="{BB962C8B-B14F-4D97-AF65-F5344CB8AC3E}">
        <p14:creationId xmlns:p14="http://schemas.microsoft.com/office/powerpoint/2010/main" val="3141969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5218339" cy="5447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D8CDE-756B-4954-BEB8-0E8667BB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75B025-1353-4A7F-98CB-57E7888B85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0300" y="333375"/>
            <a:ext cx="5372100" cy="5838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image or graphic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1581150"/>
            <a:ext cx="5218112" cy="4591050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Use this for creative text such as pull quotes, messaging/marketing statements,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8C26668-0BD5-4D2A-8308-5B76886D31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6" y="908049"/>
            <a:ext cx="5218112" cy="325211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04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FE2C5-7B6D-42C5-A673-FDC578A5F99C}"/>
              </a:ext>
            </a:extLst>
          </p:cNvPr>
          <p:cNvSpPr/>
          <p:nvPr userDrawn="1"/>
        </p:nvSpPr>
        <p:spPr>
          <a:xfrm>
            <a:off x="0" y="0"/>
            <a:ext cx="59817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ED76CF-DAD3-44D2-A3D8-E69B5044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302" y="344261"/>
            <a:ext cx="5372098" cy="54473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0D45FA-1751-4060-B66E-10B537577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3D8CDE-756B-4954-BEB8-0E8667BB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28DEDEE-0ADD-4F0B-9FDD-257705CF34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713" y="333375"/>
            <a:ext cx="5218112" cy="5838825"/>
          </a:xfrm>
        </p:spPr>
        <p:txBody>
          <a:bodyPr anchor="ctr">
            <a:normAutofit/>
          </a:bodyPr>
          <a:lstStyle>
            <a:lvl1pPr marL="0" indent="0">
              <a:buNone/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Use this for creative text such as pull quotes, messaging/marketing statements, </a:t>
            </a:r>
            <a:r>
              <a:rPr lang="en-US" err="1"/>
              <a:t>etc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C0DF66-E52C-474F-B2AE-4DE71CB02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0300" y="1600200"/>
            <a:ext cx="5360988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FA1E7F2-39E1-4DEB-9110-980EB78C6D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0300" y="908049"/>
            <a:ext cx="5372100" cy="322489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30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BE1BBD6-F7C3-4DD1-B0B5-33C690F31D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1186" y="2095500"/>
            <a:ext cx="537210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680363C8-CD7B-4912-BE48-34497328C8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0300" y="1601610"/>
            <a:ext cx="537210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Can Modify Box Colors or Remove Fill</a:t>
            </a:r>
          </a:p>
        </p:txBody>
      </p:sp>
    </p:spTree>
    <p:extLst>
      <p:ext uri="{BB962C8B-B14F-4D97-AF65-F5344CB8AC3E}">
        <p14:creationId xmlns:p14="http://schemas.microsoft.com/office/powerpoint/2010/main" val="4122953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7D98EB41-0CA6-441F-B00C-5BD334DEE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950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135F959B-AC2A-4536-9B54-5BA32797E65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38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2B2A9384-C823-45A2-A386-9D0D29D68A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2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D4F0019C-AC22-47C7-91E8-7A10AEB025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23011" y="2095501"/>
            <a:ext cx="3474720" cy="4076699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48C9A94-F8A6-44A6-BE1C-B65F59A4E1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8475" y="1606373"/>
            <a:ext cx="3474720" cy="348066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73078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2541814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889000"/>
            <a:ext cx="2552700" cy="358775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600201"/>
            <a:ext cx="2552700" cy="45720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3pPr>
              <a:defRPr/>
            </a:lvl3pPr>
          </a:lstStyle>
          <a:p>
            <a:pPr lvl="0"/>
            <a:r>
              <a:rPr lang="en-US"/>
              <a:t>Caption for the image or graphic. Should not need bullets because the image/graphic speaks for itself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A4345B-AA57-4C35-AA7A-A55C20D8A433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3390900" y="333375"/>
            <a:ext cx="8191500" cy="5838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Large 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379314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600200"/>
            <a:ext cx="10972800" cy="2219326"/>
          </a:xfrm>
        </p:spPr>
        <p:txBody>
          <a:bodyPr numCol="2" spcCol="457200"/>
          <a:lstStyle>
            <a:lvl1pPr>
              <a:defRPr/>
            </a:lvl1pPr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A80A87-1212-45CA-BFBA-C583CCC6BC3E}"/>
              </a:ext>
            </a:extLst>
          </p:cNvPr>
          <p:cNvSpPr>
            <a:spLocks noGrp="1" noChangeAspect="1"/>
          </p:cNvSpPr>
          <p:nvPr>
            <p:ph sz="quarter" idx="15" hasCustomPrompt="1"/>
          </p:nvPr>
        </p:nvSpPr>
        <p:spPr>
          <a:xfrm>
            <a:off x="620486" y="3943350"/>
            <a:ext cx="10972800" cy="2228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Graphic or image</a:t>
            </a:r>
          </a:p>
        </p:txBody>
      </p:sp>
    </p:spTree>
    <p:extLst>
      <p:ext uri="{BB962C8B-B14F-4D97-AF65-F5344CB8AC3E}">
        <p14:creationId xmlns:p14="http://schemas.microsoft.com/office/powerpoint/2010/main" val="2958482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metric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sometric Grid">
            <a:extLst>
              <a:ext uri="{FF2B5EF4-FFF2-40B4-BE49-F238E27FC236}">
                <a16:creationId xmlns:a16="http://schemas.microsoft.com/office/drawing/2014/main" id="{E7C8EF4E-FD04-49B1-8B0D-57FA3E2E3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679" b="15822"/>
          <a:stretch/>
        </p:blipFill>
        <p:spPr>
          <a:xfrm>
            <a:off x="-1" y="-1"/>
            <a:ext cx="12191999" cy="65379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Isometric Grid Template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Once objects are aligned on all iso slides, the grid can be turned off once in the master slide, and all the slides using this master would be updated.</a:t>
            </a:r>
          </a:p>
          <a:p>
            <a:pPr lvl="0"/>
            <a:r>
              <a:rPr lang="en-US"/>
              <a:t>To turn off the Grid on the master slide:</a:t>
            </a:r>
          </a:p>
          <a:p>
            <a:pPr lvl="1"/>
            <a:r>
              <a:rPr lang="en-US"/>
              <a:t>Go to “View” &gt; “Slide Master”</a:t>
            </a:r>
          </a:p>
          <a:p>
            <a:pPr lvl="1"/>
            <a:r>
              <a:rPr lang="en-US"/>
              <a:t>Select “Isometric grid” master layout if not already selected</a:t>
            </a:r>
          </a:p>
          <a:p>
            <a:pPr lvl="1"/>
            <a:r>
              <a:rPr lang="en-US"/>
              <a:t>Select “Home” &gt; “Arrange” &gt; “Selection Pane”</a:t>
            </a:r>
          </a:p>
          <a:p>
            <a:pPr lvl="1"/>
            <a:r>
              <a:rPr lang="en-US"/>
              <a:t>Click on the eye icon to hide the “Isometric Grid” layer </a:t>
            </a:r>
          </a:p>
        </p:txBody>
      </p:sp>
    </p:spTree>
    <p:extLst>
      <p:ext uri="{BB962C8B-B14F-4D97-AF65-F5344CB8AC3E}">
        <p14:creationId xmlns:p14="http://schemas.microsoft.com/office/powerpoint/2010/main" val="140532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60472"/>
            <a:ext cx="8191500" cy="921203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" y="889000"/>
            <a:ext cx="10972800" cy="36639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959021"/>
            <a:ext cx="81915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88399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Graphic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BA753A-591B-4B67-919C-0565E8BCB3C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AC3A1A-29B8-424B-8440-DE14AFB2F3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71A0EE-B697-4B3E-885A-86A4E50B9F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E2AA193-5FE0-48CA-87F6-2FFB07BF8C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486" y="333375"/>
            <a:ext cx="10972800" cy="540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Full page graphic/photo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3D2CCC7-1097-4822-AF9F-D6B0E81BD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908675"/>
            <a:ext cx="10972800" cy="263525"/>
          </a:xfrm>
        </p:spPr>
        <p:txBody>
          <a:bodyPr/>
          <a:lstStyle>
            <a:lvl1pPr marL="0" indent="0" algn="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7847484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3370-69A8-46D0-96E3-97F269DE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789C6B2-8A60-4467-988A-65AA5C823D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536" y="1611085"/>
            <a:ext cx="5365750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F7A8F0E9-CD0F-457A-BE2F-25518B1E12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5573487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A08F83C-CD98-43A7-A284-04504024D36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28897" y="5583012"/>
            <a:ext cx="5363028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454765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47ABD5-C2A6-4C4A-90F0-E6E742F2DE1F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3370-69A8-46D0-96E3-97F269DEA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25E9B-F7CB-4714-8FE4-D2651BC22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35B96C-FF4C-48AB-8664-36558298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2F1C377-73AF-4A57-B381-81D5E51ACB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1D64971-0AA0-4B94-B0D0-57B523274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950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C4B8834-A0BC-413C-B728-2F51B1FB471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13918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E2C59597-83F7-4655-831A-57C50B4657B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19134" y="1611085"/>
            <a:ext cx="3564164" cy="378822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2383308-8487-4227-9FB0-7A3B6921FD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1FF427B-6AB2-4D7C-BDAC-EFDC9F22D0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3918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DCDB1782-E274-4651-98CE-56990C2222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9134" y="5573487"/>
            <a:ext cx="3564164" cy="598714"/>
          </a:xfrm>
        </p:spPr>
        <p:txBody>
          <a:bodyPr/>
          <a:lstStyle>
            <a:lvl1pPr marL="0" indent="0" algn="ctr">
              <a:buNone/>
              <a:defRPr sz="1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Concise caption for above image/graphic</a:t>
            </a:r>
          </a:p>
        </p:txBody>
      </p:sp>
    </p:spTree>
    <p:extLst>
      <p:ext uri="{BB962C8B-B14F-4D97-AF65-F5344CB8AC3E}">
        <p14:creationId xmlns:p14="http://schemas.microsoft.com/office/powerpoint/2010/main" val="288542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186" y="1611086"/>
            <a:ext cx="5372100" cy="4559753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69F72AD-AB28-4DAC-8305-AFBC62459A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950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4936A7D-1847-4095-9C91-ECE7031798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34444" y="1611086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4E0D8AA-9AD3-4A0D-AC3D-72E167EEDF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950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B5280DE-B634-4FF4-9579-D967A3CA84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434444" y="4055608"/>
            <a:ext cx="2546350" cy="212135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photo or graphic</a:t>
            </a:r>
          </a:p>
        </p:txBody>
      </p:sp>
    </p:spTree>
    <p:extLst>
      <p:ext uri="{BB962C8B-B14F-4D97-AF65-F5344CB8AC3E}">
        <p14:creationId xmlns:p14="http://schemas.microsoft.com/office/powerpoint/2010/main" val="2515603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344261"/>
            <a:ext cx="8155108" cy="54473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CD25CBC-5C7B-4F6A-BCD5-F02792D61B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3" y="1613127"/>
            <a:ext cx="2571181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D188CFA-9100-42E2-8361-0C2D2A3FC50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410138" y="1613127"/>
            <a:ext cx="2571562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6F2BB14E-2BAE-4BBC-9026-076E3ACDC0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06130" y="1613127"/>
            <a:ext cx="2569464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B13BB0CA-1F68-4688-80DD-A9FACC8E2B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002486" y="1613127"/>
            <a:ext cx="2571180" cy="17282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7387D6F6-3836-4D5C-845A-1DAEBF45C7B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3" y="4430486"/>
            <a:ext cx="2571181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F258928E-ACF5-47C7-8952-F7ACDF588B0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10138" y="3487196"/>
            <a:ext cx="2571562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E2C993CE-6471-45BD-B425-A83B120928E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6130" y="4430486"/>
            <a:ext cx="2569464" cy="17287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327159B-2F83-4572-BCE2-37850DC514C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011220" y="3487196"/>
            <a:ext cx="2571180" cy="26720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2DE534-6F03-4D31-A9AA-973679D458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11221" y="351064"/>
            <a:ext cx="2571180" cy="849086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marL="0" indent="0">
              <a:lnSpc>
                <a:spcPts val="1950"/>
              </a:lnSpc>
              <a:spcBef>
                <a:spcPts val="900"/>
              </a:spcBef>
              <a:buNone/>
              <a:defRPr sz="1500" i="1" baseline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896" indent="0">
              <a:buNone/>
              <a:defRPr/>
            </a:lvl2pPr>
            <a:lvl3pPr marL="685793" indent="0">
              <a:buNone/>
              <a:defRPr/>
            </a:lvl3pPr>
            <a:lvl4pPr marL="1028690" indent="0">
              <a:buNone/>
              <a:defRPr/>
            </a:lvl4pPr>
            <a:lvl5pPr marL="1371587" indent="0">
              <a:buNone/>
              <a:defRPr/>
            </a:lvl5pPr>
          </a:lstStyle>
          <a:p>
            <a:pPr lvl="0"/>
            <a:r>
              <a:rPr lang="en-US"/>
              <a:t>Brief description text for the photo collage below</a:t>
            </a:r>
          </a:p>
        </p:txBody>
      </p:sp>
    </p:spTree>
    <p:extLst>
      <p:ext uri="{BB962C8B-B14F-4D97-AF65-F5344CB8AC3E}">
        <p14:creationId xmlns:p14="http://schemas.microsoft.com/office/powerpoint/2010/main" val="1385221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One 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0900" y="1589088"/>
            <a:ext cx="5372100" cy="458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3E694E-B0E5-4850-AABE-6173FADCFCDF}"/>
              </a:ext>
            </a:extLst>
          </p:cNvPr>
          <p:cNvSpPr/>
          <p:nvPr userDrawn="1"/>
        </p:nvSpPr>
        <p:spPr>
          <a:xfrm>
            <a:off x="1" y="1589088"/>
            <a:ext cx="2603500" cy="4583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8FC1FA-19F4-462F-8DB6-BB0F19DBDF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63063" y="1589088"/>
            <a:ext cx="2319337" cy="4583112"/>
          </a:xfrm>
        </p:spPr>
        <p:txBody>
          <a:bodyPr anchor="ctr"/>
          <a:lstStyle>
            <a:lvl1pPr marL="0" indent="0">
              <a:buNone/>
              <a:defRPr b="1" i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Something you really want to stand out about the person.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8991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741488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88DDC0D-0CA8-41BD-8FAA-C1496F3AA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5950" y="3553638"/>
            <a:ext cx="1843355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0A3BBE61-4B63-44FE-A1EF-9E32EBB64B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6425" y="4217656"/>
            <a:ext cx="1843355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FA9FD9E-D683-4B26-8B8F-16D93F4C4A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74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FDD8D43-1B9B-453F-A855-B4C32244D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485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60960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EA77A3B9-1878-45A6-AD07-F178BE7572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3389" y="3429000"/>
            <a:ext cx="5349011" cy="2743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8AA19F23-E1F6-4F7A-B4EE-911911A58C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6987" y="1617663"/>
            <a:ext cx="1845226" cy="1639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9A8A75-F048-432E-8BBF-08BCF6BF88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41601" y="1603153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2286CE5A-0B5D-4B36-B237-033BA5434B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32076" y="2160810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614315A1-0F47-405C-9035-FCF43CDB02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299" y="1606344"/>
            <a:ext cx="3349624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E72489BF-9CEE-4215-8388-AF1E70371D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774" y="2164001"/>
            <a:ext cx="3349624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E83D97FE-D619-4330-AA46-5A2F0285A8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4238625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70101" y="162220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60576" y="217986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318132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981561-6CEF-466D-8CCC-710DB2951FAF}"/>
              </a:ext>
            </a:extLst>
          </p:cNvPr>
          <p:cNvCxnSpPr/>
          <p:nvPr userDrawn="1"/>
        </p:nvCxnSpPr>
        <p:spPr>
          <a:xfrm>
            <a:off x="7962900" y="158454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3C6C61B2-9197-4714-81F5-FE86C343B61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47883" y="161312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3AC439B3-0E4C-4236-9A53-88FA41D7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03901" y="1617663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9B01F764-96A8-41F9-891A-BFCB440C36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94376" y="2175320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05AC8DB-EDE3-4991-860F-F599B76280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43400" y="3176787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CBE3D601-1B8E-4807-9822-71EB2228306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081682" y="1599058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F6EAB45-4437-4849-A37C-083839B8657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37700" y="1603598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2E3BBF24-5B85-414C-B231-F99CC6A6E5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28175" y="2161255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A316FAE1-15FE-41A2-B8F3-3A509AE675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77199" y="3162722"/>
            <a:ext cx="3505200" cy="2990873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E7415A16-7326-459C-B4BE-7831406A87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97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Blur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CF0832-9B0A-4EF5-8432-7800EF1DA9A7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53DF7-602B-4B1B-984D-C2E09944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5C89ED-E477-4867-AA2E-428471869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Four-Person Blurb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1DDCE-097E-45A4-8811-85D1479A3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8608B4-B2F2-4B40-A3AC-C1094B576BDA}"/>
              </a:ext>
            </a:extLst>
          </p:cNvPr>
          <p:cNvCxnSpPr/>
          <p:nvPr userDrawn="1"/>
        </p:nvCxnSpPr>
        <p:spPr>
          <a:xfrm>
            <a:off x="3276600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292C81-58BA-4644-B015-9C017CCBA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4083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B6542A5-8790-4EE3-A4B8-13CEC20F88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011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C5867112-D0B4-4C6C-8702-7E6A33C84F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486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D9D868-0F7F-4F88-AF09-E04AB926C5B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42668D-BAA0-4576-83E0-FEB5DD711288}"/>
              </a:ext>
            </a:extLst>
          </p:cNvPr>
          <p:cNvCxnSpPr/>
          <p:nvPr userDrawn="1"/>
        </p:nvCxnSpPr>
        <p:spPr>
          <a:xfrm>
            <a:off x="6096001" y="1589088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553E8A8A-F916-4713-B403-C77AEAFE626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5384" y="1617663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549AEAA8-671F-4393-89A7-BC5821D462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11312" y="2852719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E005E835-27EF-4432-880D-39AE1EC104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1787" y="3410376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DB16355-190D-412F-80E1-28C3B71A84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90901" y="4076724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A9AFF1D-0699-48FB-9D22-65D813E52B41}"/>
              </a:ext>
            </a:extLst>
          </p:cNvPr>
          <p:cNvCxnSpPr/>
          <p:nvPr userDrawn="1"/>
        </p:nvCxnSpPr>
        <p:spPr>
          <a:xfrm>
            <a:off x="8886825" y="1588271"/>
            <a:ext cx="0" cy="4583112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14E70617-2B54-47DB-B219-336AE3E2CBB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14783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Text Placeholder 18">
            <a:extLst>
              <a:ext uri="{FF2B5EF4-FFF2-40B4-BE49-F238E27FC236}">
                <a16:creationId xmlns:a16="http://schemas.microsoft.com/office/drawing/2014/main" id="{3733D36B-CE21-4DB3-B39D-AB6060BD47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0711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5D98C9CA-274B-4597-B889-2A421DECFF6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21186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B2008F1-0720-43F9-B45C-BC1F54EE8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0300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42" name="Picture Placeholder 13">
            <a:extLst>
              <a:ext uri="{FF2B5EF4-FFF2-40B4-BE49-F238E27FC236}">
                <a16:creationId xmlns:a16="http://schemas.microsoft.com/office/drawing/2014/main" id="{23FEA091-6311-4D8F-9894-98F22897E4F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034184" y="1616846"/>
            <a:ext cx="1309964" cy="116361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F8F8FD67-7E51-43E3-8306-ECF0EECA12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50112" y="2851902"/>
            <a:ext cx="2054218" cy="447675"/>
          </a:xfrm>
        </p:spPr>
        <p:txBody>
          <a:bodyPr/>
          <a:lstStyle>
            <a:lvl1pPr marL="0" indent="0" algn="l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First and Last Name, credentials</a:t>
            </a: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734D1239-DAAB-4BFD-BDBF-43212FAF49B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40587" y="3409559"/>
            <a:ext cx="2054218" cy="447675"/>
          </a:xfrm>
        </p:spPr>
        <p:txBody>
          <a:bodyPr/>
          <a:lstStyle>
            <a:lvl1pPr marL="0" indent="0" algn="l">
              <a:buNone/>
              <a:defRPr sz="12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Project Role</a:t>
            </a:r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4B103721-40CA-4CB2-8019-248D2CCF94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29701" y="4075907"/>
            <a:ext cx="2552700" cy="2095476"/>
          </a:xfr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Short description of the person goes here. Fill in with something interesting. 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3601547-C70C-4421-A855-EA4F8F94DA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14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40CA-0EA7-43E9-8818-ECA095DE0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713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5588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713" y="318956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5588" y="318956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FACFE4B-097F-414B-A558-38D8EBBAA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13" y="477893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B63B852C-B519-403E-99F7-538EC2646B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5588" y="477893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627AD28-AD68-4795-B054-284EA5C5C4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21413" y="160282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E2A7D90-4F85-42AF-934E-484A934CE88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26288" y="160282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B7C5F0B-366F-4CC9-91FA-CC898D9D46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21413" y="319218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74F5449-EDB1-4A92-B7ED-4D03CA1AE6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26288" y="319218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FDDF89F-1F87-4EF0-895F-110F9AC341C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1413" y="47815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6B6359C-ECCD-42D8-A9B2-BA7D1627468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26288" y="47815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92C0571-1747-4A03-9ACF-50650C3D6C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9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178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9817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305070-432E-4096-A8B3-C1A5856D9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3756"/>
            <a:ext cx="1109164" cy="346753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159339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3641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3132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85446D-D48E-4CEC-AB2E-BC4A918962F5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C40CA-0EA7-43E9-8818-ECA095DE09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14E9-4B96-4D1D-BC3D-1353D23D96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4A3965-5244-4420-ABE6-9C85DB96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48F5AD-CBCE-4C62-A8B2-9880F1C4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444" y="160020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225B66-64C3-4D7B-BCFE-7C266CEC1D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319" y="160020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Numbered points with short description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4CE9E36-B826-40DA-BD43-17A63A7B27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03444" y="277812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58AD0AC-F7B3-49B2-8DBF-225159ADC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319" y="277812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Or lettered points with short description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C5D7A5E8-5E21-4897-B7CB-8BCC1765DB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3444" y="3956050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087DD2C-22A6-444E-8BF4-D3910C8310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8319" y="3956050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Can add other, simple graphic elements…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7238B83-4499-46CC-B1FB-F9590C33F8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3444" y="5133975"/>
            <a:ext cx="779462" cy="933450"/>
          </a:xfrm>
        </p:spPr>
        <p:txBody>
          <a:bodyPr anchor="ctr"/>
          <a:lstStyle>
            <a:lvl1pPr marL="0" indent="0" algn="r"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4FCA3D4-9183-43E9-993E-48D4F39EFC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8319" y="5133975"/>
            <a:ext cx="4456112" cy="933450"/>
          </a:xfrm>
        </p:spPr>
        <p:txBody>
          <a:bodyPr anchor="ctr"/>
          <a:lstStyle>
            <a:lvl1pPr marL="0" indent="0" algn="l">
              <a:buNone/>
              <a:defRPr sz="15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Such as thin rule line dividers or simple icons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12E519C8-6684-487E-9EB8-707E8B691CE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9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4333875"/>
            <a:ext cx="12192000" cy="2524125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90675"/>
            <a:ext cx="10972800" cy="18383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402EB6-BB06-4825-9806-BFF56D08F3AB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686050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285D72C-614B-4838-9D65-D0067F1CB68F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514975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6B3BD96-5E35-4CAC-AA77-7ECF78A8E653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301037" y="3743325"/>
            <a:ext cx="1143000" cy="1143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  <a:effectLst/>
        </p:spPr>
        <p:txBody>
          <a:bodyPr anchor="ctr"/>
          <a:lstStyle>
            <a:lvl1pPr marL="0" indent="0" algn="ctr">
              <a:buNone/>
              <a:defRPr sz="1200" i="1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243924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0D1B2B4-BE35-4231-941A-E000E3B7F2F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B58E416-B824-489C-933E-06EA133A1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0900" y="2771776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4B1A5F70-C07E-4155-AC5D-5FD12566B01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90900" y="1600200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92C89384-5D36-417A-AC00-E5946DAEA8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103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35871503-3A93-42B2-927D-54F5936899A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103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7C39ED4-D85C-4ECA-BB9C-D6078A374E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600" y="2781300"/>
            <a:ext cx="2552700" cy="2476500"/>
          </a:xfrm>
        </p:spPr>
        <p:txBody>
          <a:bodyPr/>
          <a:lstStyle>
            <a:lvl1pPr marL="0" indent="0">
              <a:buNone/>
              <a:defRPr/>
            </a:lvl1pPr>
            <a:lvl3pPr>
              <a:defRPr/>
            </a:lvl3pPr>
          </a:lstStyle>
          <a:p>
            <a:pPr lvl="0"/>
            <a:r>
              <a:rPr lang="en-US"/>
              <a:t>Icon Title/Name</a:t>
            </a:r>
          </a:p>
          <a:p>
            <a:pPr lvl="0"/>
            <a:br>
              <a:rPr lang="en-US"/>
            </a:br>
            <a:r>
              <a:rPr lang="en-US"/>
              <a:t>If you are synced up: Go to insert – image – and navigate to the </a:t>
            </a:r>
            <a:r>
              <a:rPr lang="en-US" err="1"/>
              <a:t>Sharepoint</a:t>
            </a:r>
            <a:r>
              <a:rPr lang="en-US"/>
              <a:t> folder for Hazen icons.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C3A8AD08-8DF0-42AC-9E49-A6FED752D6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91600" y="1609724"/>
            <a:ext cx="923925" cy="923925"/>
          </a:xfrm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95288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D929-0A68-46FD-8DAD-60C0E0137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486" y="68037"/>
            <a:ext cx="10961914" cy="262890"/>
          </a:xfrm>
        </p:spPr>
        <p:txBody>
          <a:bodyPr>
            <a:normAutofit/>
          </a:bodyPr>
          <a:lstStyle>
            <a:lvl1pPr algn="r">
              <a:defRPr sz="9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Optional Header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4ABF5D-81E5-4849-9332-0EE755D57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49300-1FED-4C20-88BA-3645EA313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" y="6611136"/>
            <a:ext cx="653075" cy="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2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C43FC4-62A4-4EB2-8904-4148916E6112}"/>
              </a:ext>
            </a:extLst>
          </p:cNvPr>
          <p:cNvSpPr/>
          <p:nvPr userDrawn="1"/>
        </p:nvSpPr>
        <p:spPr>
          <a:xfrm>
            <a:off x="0" y="0"/>
            <a:ext cx="12192000" cy="40838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FF0EDE3-0C47-40F4-AB0A-55B563AB6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07" y="333756"/>
            <a:ext cx="1109164" cy="3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98683"/>
            <a:ext cx="5372100" cy="1354067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F1422-CDED-4E1A-941F-F703A2D92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5372100" cy="6858000"/>
          </a:xfrm>
          <a:solidFill>
            <a:srgbClr val="FFFFFF">
              <a:alpha val="56078"/>
            </a:srgbClr>
          </a:solidFill>
        </p:spPr>
        <p:txBody>
          <a:bodyPr anchor="ctr"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8BBD9E-FD5F-4D64-9DEB-3B789922D3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" y="4332967"/>
            <a:ext cx="1838325" cy="9385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3144907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8CAF9F-5E38-4202-8CE9-1D1ACDC8E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382898"/>
            <a:ext cx="5372100" cy="409575"/>
          </a:xfrm>
        </p:spPr>
        <p:txBody>
          <a:bodyPr/>
          <a:lstStyle>
            <a:lvl1pPr marL="0" indent="0">
              <a:buNone/>
              <a:defRPr sz="1100" b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Client Name Here</a:t>
            </a:r>
          </a:p>
        </p:txBody>
      </p:sp>
    </p:spTree>
    <p:extLst>
      <p:ext uri="{BB962C8B-B14F-4D97-AF65-F5344CB8AC3E}">
        <p14:creationId xmlns:p14="http://schemas.microsoft.com/office/powerpoint/2010/main" val="406588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762625"/>
            <a:ext cx="5372100" cy="409575"/>
          </a:xfr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87901"/>
            <a:ext cx="5372100" cy="786405"/>
          </a:xfrm>
        </p:spPr>
        <p:txBody>
          <a:bodyPr anchor="t">
            <a:noAutofit/>
          </a:bodyPr>
          <a:lstStyle>
            <a:lvl1pPr>
              <a:defRPr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399F62D8-C698-4CEC-85FB-0C1546C428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7274" y="2751704"/>
            <a:ext cx="2516501" cy="7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8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41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Tan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224212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10972800" cy="9271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or Conclu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A7DB47-323F-4251-9BD2-BAD6CA2044A5}"/>
              </a:ext>
            </a:extLst>
          </p:cNvPr>
          <p:cNvSpPr/>
          <p:nvPr userDrawn="1"/>
        </p:nvSpPr>
        <p:spPr>
          <a:xfrm>
            <a:off x="0" y="0"/>
            <a:ext cx="62103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E90F613F-4D92-4842-AAB1-AE04BD4824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0486" y="3801155"/>
            <a:ext cx="5372100" cy="40957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Could be used for a conclusion slide too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E409D-9402-469A-94D0-E0CFDA79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1600200"/>
            <a:ext cx="5366657" cy="1624012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7BCFE-93E4-4352-9DC1-AC34796A6A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9746845-327C-40F1-B82E-6AC23DEF0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8771" y="2959875"/>
            <a:ext cx="2030254" cy="6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6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1136-584F-425F-AB4E-41DA17B478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Concise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3A365-823D-47E0-9C5B-FCE8F1F278DD}"/>
              </a:ext>
            </a:extLst>
          </p:cNvPr>
          <p:cNvSpPr/>
          <p:nvPr userDrawn="1"/>
        </p:nvSpPr>
        <p:spPr>
          <a:xfrm>
            <a:off x="0" y="6572250"/>
            <a:ext cx="12192000" cy="285750"/>
          </a:xfrm>
          <a:prstGeom prst="rect">
            <a:avLst/>
          </a:prstGeom>
          <a:solidFill>
            <a:srgbClr val="3951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073A-84BE-44E5-BA4D-E4B362207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97" y="6622018"/>
            <a:ext cx="632759" cy="2103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33AF52-6812-4268-B4C4-FF4D1254BA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91600" y="6572250"/>
            <a:ext cx="2590800" cy="262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E2E65-3BCC-42CA-9B91-604001B971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836" y="908050"/>
            <a:ext cx="8166100" cy="292100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z="1200" b="1"/>
              <a:t>If you need a subhead, put it here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BEC17D1-3F22-46D2-867A-36F9DA5C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10972800" cy="4581525"/>
          </a:xfr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009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839200" y="6581775"/>
            <a:ext cx="2743200" cy="2628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ABF72756-0213-4A1F-BBDA-2E3072667F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88DDA48-1B73-463B-8CEC-C1B5653FE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10961914" cy="54473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Concise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18A93-715B-4C8E-B889-A498A1EE1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486" y="1600199"/>
            <a:ext cx="10961914" cy="45767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Don’t exceed three levels</a:t>
            </a:r>
          </a:p>
        </p:txBody>
      </p:sp>
    </p:spTree>
    <p:extLst>
      <p:ext uri="{BB962C8B-B14F-4D97-AF65-F5344CB8AC3E}">
        <p14:creationId xmlns:p14="http://schemas.microsoft.com/office/powerpoint/2010/main" val="368005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62" r:id="rId9"/>
    <p:sldLayoutId id="2147483663" r:id="rId10"/>
    <p:sldLayoutId id="2147483666" r:id="rId11"/>
    <p:sldLayoutId id="2147483671" r:id="rId12"/>
    <p:sldLayoutId id="2147483664" r:id="rId13"/>
    <p:sldLayoutId id="2147483665" r:id="rId14"/>
    <p:sldLayoutId id="2147483667" r:id="rId15"/>
    <p:sldLayoutId id="2147483668" r:id="rId16"/>
    <p:sldLayoutId id="2147483669" r:id="rId17"/>
    <p:sldLayoutId id="2147483670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</p:sldLayoutIdLst>
  <p:hf hdr="0" ftr="0" dt="0"/>
  <p:txStyles>
    <p:titleStyle>
      <a:lvl1pPr marL="0" indent="0" algn="l" defTabSz="41147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accent1"/>
          </a:solidFill>
          <a:latin typeface="+mj-lt"/>
          <a:ea typeface="MS PGothic" panose="020B0600070205080204" pitchFamily="34" charset="-128"/>
          <a:cs typeface="+mj-cs"/>
        </a:defRPr>
      </a:lvl1pPr>
      <a:lvl2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11475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822952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234428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645904" algn="ctr" defTabSz="411475" rtl="0" eaLnBrk="1" fontAlgn="base" hangingPunct="1"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173736" indent="-173736" algn="l" defTabSz="411475" rtl="0" eaLnBrk="1" fontAlgn="base" hangingPunct="1"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04040"/>
          </a:solidFill>
          <a:latin typeface="+mn-lt"/>
          <a:ea typeface="MS PGothic" panose="020B0600070205080204" pitchFamily="34" charset="-128"/>
          <a:cs typeface="+mn-cs"/>
        </a:defRPr>
      </a:lvl1pPr>
      <a:lvl2pPr marL="356616" indent="-173736" algn="l" defTabSz="411475" rtl="0" eaLnBrk="1" fontAlgn="base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2pPr>
      <a:lvl3pPr marL="539496" indent="-173736" algn="l" defTabSz="411475" rtl="0" eaLnBrk="1" fontAlgn="base" hangingPunct="1">
        <a:spcBef>
          <a:spcPts val="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defRPr sz="1100" i="1" kern="1200">
          <a:solidFill>
            <a:schemeClr val="accent6"/>
          </a:solidFill>
          <a:latin typeface="+mn-lt"/>
          <a:ea typeface="MS PGothic" panose="020B0600070205080204" pitchFamily="34" charset="-128"/>
          <a:cs typeface="+mn-cs"/>
        </a:defRPr>
      </a:lvl3pPr>
      <a:lvl4pPr marL="1440166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51642" indent="-205738" algn="l" defTabSz="411475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263117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94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69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45" indent="-205738" algn="l" defTabSz="41147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52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2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04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80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55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31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08" algn="l" defTabSz="411475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96" userDrawn="1">
          <p15:clr>
            <a:srgbClr val="A4A3A4"/>
          </p15:clr>
        </p15:guide>
        <p15:guide id="3" orient="horz" pos="210">
          <p15:clr>
            <a:srgbClr val="A4A3A4"/>
          </p15:clr>
        </p15:guide>
        <p15:guide id="4" orient="horz" pos="3888" userDrawn="1">
          <p15:clr>
            <a:srgbClr val="A4A3A4"/>
          </p15:clr>
        </p15:guide>
        <p15:guide id="7" pos="3768" userDrawn="1">
          <p15:clr>
            <a:srgbClr val="A4A3A4"/>
          </p15:clr>
        </p15:guide>
        <p15:guide id="8" pos="3912" userDrawn="1">
          <p15:clr>
            <a:srgbClr val="A4A3A4"/>
          </p15:clr>
        </p15:guide>
        <p15:guide id="11" orient="horz" pos="560">
          <p15:clr>
            <a:srgbClr val="A4A3A4"/>
          </p15:clr>
        </p15:guide>
        <p15:guide id="12" pos="2136" userDrawn="1">
          <p15:clr>
            <a:srgbClr val="A4A3A4"/>
          </p15:clr>
        </p15:guide>
        <p15:guide id="13" pos="1992" userDrawn="1">
          <p15:clr>
            <a:srgbClr val="A4A3A4"/>
          </p15:clr>
        </p15:guide>
        <p15:guide id="14" pos="5520" userDrawn="1">
          <p15:clr>
            <a:srgbClr val="A4A3A4"/>
          </p15:clr>
        </p15:guide>
        <p15:guide id="15" pos="566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1264D-E1CC-4341-A659-9E54CA94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46172"/>
            <a:ext cx="8191500" cy="921203"/>
          </a:xfrm>
        </p:spPr>
        <p:txBody>
          <a:bodyPr/>
          <a:lstStyle/>
          <a:p>
            <a:r>
              <a:rPr lang="en-US"/>
              <a:t>Surpassing Standards: Elevating Source Water Protection</a:t>
            </a:r>
          </a:p>
        </p:txBody>
      </p:sp>
      <p:pic>
        <p:nvPicPr>
          <p:cNvPr id="4" name="Picture Placeholder 3" descr="A rocky shore of a lake&#10;&#10;AI-generated content may be incorrect.">
            <a:extLst>
              <a:ext uri="{FF2B5EF4-FFF2-40B4-BE49-F238E27FC236}">
                <a16:creationId xmlns:a16="http://schemas.microsoft.com/office/drawing/2014/main" id="{ACBB7326-B2C0-DCF7-E88B-9CEFB0A7A5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9" b="12899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7E97BD-CCA4-4D77-B883-39CD387D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5844721"/>
            <a:ext cx="8191500" cy="409575"/>
          </a:xfrm>
        </p:spPr>
        <p:txBody>
          <a:bodyPr/>
          <a:lstStyle/>
          <a:p>
            <a:r>
              <a:rPr lang="en-US" sz="1800" b="0" i="0" u="none" strike="noStrike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Elizabeth Crafton, PhD</a:t>
            </a:r>
            <a:endParaRPr lang="en-US"/>
          </a:p>
        </p:txBody>
      </p:sp>
      <p:pic>
        <p:nvPicPr>
          <p:cNvPr id="1033" name="Picture 9" descr="Inland Empire Subsection PNWS-AWWA">
            <a:extLst>
              <a:ext uri="{FF2B5EF4-FFF2-40B4-BE49-F238E27FC236}">
                <a16:creationId xmlns:a16="http://schemas.microsoft.com/office/drawing/2014/main" id="{7DFA3392-ED48-CFA2-A25E-E1878BFAE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0"/>
          <a:stretch/>
        </p:blipFill>
        <p:spPr bwMode="auto">
          <a:xfrm>
            <a:off x="7269736" y="5860597"/>
            <a:ext cx="47148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35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37D7A-AA3D-7DF2-CD19-1BFA399DF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49A68-DFE0-A251-2068-44392DDE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5363934" cy="713014"/>
          </a:xfrm>
        </p:spPr>
        <p:txBody>
          <a:bodyPr/>
          <a:lstStyle/>
          <a:p>
            <a:r>
              <a:rPr lang="en-US"/>
              <a:t>Watershed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6708D-F35A-A8D2-FC49-55F4ACBC09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5D2A34-77A6-D42B-448A-059F74428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351029"/>
            <a:ext cx="5210631" cy="4581525"/>
          </a:xfrm>
        </p:spPr>
        <p:txBody>
          <a:bodyPr/>
          <a:lstStyle/>
          <a:p>
            <a:r>
              <a:rPr lang="en-US"/>
              <a:t>Watershed monitoring can help fill data gaps in nutrient load modeling</a:t>
            </a:r>
          </a:p>
          <a:p>
            <a:pPr lvl="1"/>
            <a:r>
              <a:rPr lang="en-US"/>
              <a:t>Nutrient or sediment lads caused by factors not considered in model inputs</a:t>
            </a:r>
          </a:p>
          <a:p>
            <a:pPr lvl="1"/>
            <a:r>
              <a:rPr lang="en-US"/>
              <a:t>Higher spatial resolution for nutrient loads</a:t>
            </a:r>
          </a:p>
          <a:p>
            <a:pPr lvl="1"/>
            <a:r>
              <a:rPr lang="en-US"/>
              <a:t>Can track seasonal dynamics and long-term watershed changes</a:t>
            </a:r>
          </a:p>
          <a:p>
            <a:r>
              <a:rPr lang="en-US"/>
              <a:t>Watershed monitoring can also be used to evaluate BMP effectiveness</a:t>
            </a:r>
          </a:p>
          <a:p>
            <a:pPr lvl="1"/>
            <a:r>
              <a:rPr lang="en-US"/>
              <a:t>Change in nutrient loads downstream of a contaminant source before and after implementation</a:t>
            </a:r>
          </a:p>
          <a:p>
            <a:r>
              <a:rPr lang="en-US"/>
              <a:t>Monitoring locations were designed to capture major river reaches, critical infrastructure, and key areas for nonpoint sources </a:t>
            </a:r>
          </a:p>
        </p:txBody>
      </p:sp>
      <p:pic>
        <p:nvPicPr>
          <p:cNvPr id="4" name="Picture 3" descr="A map of a mountain&#10;&#10;AI-generated content may be incorrect.">
            <a:extLst>
              <a:ext uri="{FF2B5EF4-FFF2-40B4-BE49-F238E27FC236}">
                <a16:creationId xmlns:a16="http://schemas.microsoft.com/office/drawing/2014/main" id="{200E114C-E021-2EAE-8A18-3498CD512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02" y="1177347"/>
            <a:ext cx="5650396" cy="43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89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874089-46D5-54BB-8CA4-1371108C7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637C360-EC29-4FA9-C436-0B1519A5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Algaecide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ED3589-3099-BDE6-C94B-360277E85B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56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45A1-6E50-501B-EEE5-A8478A6F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Sand Hollow Reservoir: Novel Peroxide Treatment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3E443C-0F77-7F73-C422-E2F5EF7F9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32414-2231-32D8-35A4-E309D0EE8C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727835"/>
            <a:ext cx="5233423" cy="4581525"/>
          </a:xfrm>
        </p:spPr>
        <p:txBody>
          <a:bodyPr/>
          <a:lstStyle/>
          <a:p>
            <a:r>
              <a:rPr lang="en-US"/>
              <a:t>Benthic algal blooms have been observed in Sand Hollow Reservoir and the upstream Virgin River for decades</a:t>
            </a:r>
          </a:p>
          <a:p>
            <a:r>
              <a:rPr lang="en-US"/>
              <a:t>The most recent bloom in Sand Hollow Reservoir was observed in October of 2024</a:t>
            </a:r>
          </a:p>
          <a:p>
            <a:r>
              <a:rPr lang="en-US"/>
              <a:t>Historical algaecide treatments in Sand Hollow Reservoir had used copper</a:t>
            </a:r>
          </a:p>
          <a:p>
            <a:r>
              <a:rPr lang="en-US"/>
              <a:t>However, due to the ecological impacts of using copper algaecide, WCWCD was interested in exploring peroxide as an alternative solution</a:t>
            </a:r>
          </a:p>
          <a:p>
            <a:endParaRPr lang="en-US"/>
          </a:p>
        </p:txBody>
      </p:sp>
      <p:pic>
        <p:nvPicPr>
          <p:cNvPr id="1032" name="Picture 8" descr="A body of water with trees and mountains in the background&#10;&#10;Description automatically generated, Picture">
            <a:extLst>
              <a:ext uri="{FF2B5EF4-FFF2-40B4-BE49-F238E27FC236}">
                <a16:creationId xmlns:a16="http://schemas.microsoft.com/office/drawing/2014/main" id="{9F985020-090A-FE16-A640-E59BD07B4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/>
          <a:stretch/>
        </p:blipFill>
        <p:spPr bwMode="auto">
          <a:xfrm>
            <a:off x="6206141" y="1590962"/>
            <a:ext cx="5570918" cy="402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92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EBE5D-9E32-D74B-C4DF-9498189A1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943C03-E7F3-DC2C-63E6-F4A5B969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96E51-B845-6093-B649-C8B680191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50B32C-A51F-E6DB-D059-9AE71108A2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475514" cy="4581525"/>
          </a:xfrm>
        </p:spPr>
        <p:txBody>
          <a:bodyPr/>
          <a:lstStyle/>
          <a:p>
            <a:r>
              <a:rPr lang="en-US" dirty="0"/>
              <a:t>Divers surveyed the reservoir pre-treatment to determine areas of growth</a:t>
            </a:r>
          </a:p>
          <a:p>
            <a:pPr lvl="1"/>
            <a:r>
              <a:rPr lang="en-US" dirty="0"/>
              <a:t>Key Observations: 9 pockets of growth identified, generally occurring at a depth range of 35 – 45 ft</a:t>
            </a:r>
          </a:p>
          <a:p>
            <a:r>
              <a:rPr lang="en-US" dirty="0"/>
              <a:t>Bathymetry data was combined with survey observations to generate a set of treatment areas (right)</a:t>
            </a:r>
          </a:p>
          <a:p>
            <a:r>
              <a:rPr lang="en-US" dirty="0"/>
              <a:t>PAK27 dosage:</a:t>
            </a:r>
          </a:p>
          <a:p>
            <a:pPr lvl="1"/>
            <a:r>
              <a:rPr lang="en-US" dirty="0"/>
              <a:t>Target Concentration: 4 mg/L</a:t>
            </a:r>
          </a:p>
          <a:p>
            <a:pPr lvl="1"/>
            <a:r>
              <a:rPr lang="en-US" dirty="0"/>
              <a:t>Target Dose: 20 </a:t>
            </a:r>
            <a:r>
              <a:rPr lang="en-US" dirty="0" err="1"/>
              <a:t>lbs</a:t>
            </a:r>
            <a:r>
              <a:rPr lang="en-US" dirty="0"/>
              <a:t>/ac-ft</a:t>
            </a:r>
          </a:p>
          <a:p>
            <a:r>
              <a:rPr lang="en-US" dirty="0"/>
              <a:t>Application done by boat</a:t>
            </a:r>
          </a:p>
          <a:p>
            <a:pPr lvl="1"/>
            <a:r>
              <a:rPr lang="en-US" dirty="0"/>
              <a:t>Alternating bands to avoid harming fish populations</a:t>
            </a:r>
          </a:p>
          <a:p>
            <a:pPr lvl="1"/>
            <a:r>
              <a:rPr lang="en-US" dirty="0"/>
              <a:t>Approximately 20 ft surface broadcast width</a:t>
            </a:r>
          </a:p>
          <a:p>
            <a:r>
              <a:rPr lang="en-US" dirty="0"/>
              <a:t>Divers completed follow-up survey</a:t>
            </a:r>
          </a:p>
          <a:p>
            <a:r>
              <a:rPr lang="en-US" dirty="0"/>
              <a:t>Cyanotoxins (anatoxin-a) was detected prior to treatment, was ND at 24 </a:t>
            </a:r>
            <a:r>
              <a:rPr lang="en-US" dirty="0" err="1"/>
              <a:t>hrs</a:t>
            </a:r>
            <a:r>
              <a:rPr lang="en-US" dirty="0"/>
              <a:t> and 7 days post treatment </a:t>
            </a:r>
          </a:p>
        </p:txBody>
      </p:sp>
      <p:pic>
        <p:nvPicPr>
          <p:cNvPr id="3" name="Picture 2" descr="A map of a lake with green squares&#10;&#10;Description automatically generated">
            <a:extLst>
              <a:ext uri="{FF2B5EF4-FFF2-40B4-BE49-F238E27FC236}">
                <a16:creationId xmlns:a16="http://schemas.microsoft.com/office/drawing/2014/main" id="{41ABF4A3-958A-ACA3-1387-0E2AA4230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12" y="859536"/>
            <a:ext cx="5138928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32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BD942-B87D-598C-5AC1-90C8C814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42E6C2-3469-FABD-BA89-1FA5E5F3C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Preventative Treatments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B265F2-68A1-FE06-99CD-0DC67974FD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1E8E3C-2265-38CF-CC9D-266B43CAF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54099"/>
            <a:ext cx="4893623" cy="4581525"/>
          </a:xfrm>
        </p:spPr>
        <p:txBody>
          <a:bodyPr/>
          <a:lstStyle/>
          <a:p>
            <a:r>
              <a:rPr lang="en-US"/>
              <a:t>Preventative treatment was recommended for subsequent seasons</a:t>
            </a:r>
          </a:p>
          <a:p>
            <a:pPr lvl="1"/>
            <a:r>
              <a:rPr lang="en-US"/>
              <a:t>Easier to address algal blooms before populations have established</a:t>
            </a:r>
          </a:p>
          <a:p>
            <a:pPr lvl="1"/>
            <a:r>
              <a:rPr lang="en-US"/>
              <a:t>Reduced risk of cyanotoxins or taste and odor (T&amp;O) compounds developing</a:t>
            </a:r>
          </a:p>
          <a:p>
            <a:r>
              <a:rPr lang="en-US"/>
              <a:t>Temperature monitoring will be used to inform treatment timing</a:t>
            </a:r>
          </a:p>
          <a:p>
            <a:pPr lvl="1"/>
            <a:r>
              <a:rPr lang="en-US"/>
              <a:t>Target surface temperature of 15 to 18 C</a:t>
            </a:r>
          </a:p>
          <a:p>
            <a:r>
              <a:rPr lang="en-US"/>
              <a:t>Areas where there has been previous growth should be targeted for preliminary treatment in the following growing seasons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497DDF8-E95D-EB0F-C0C0-2BA124D7F7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3853419"/>
              </p:ext>
            </p:extLst>
          </p:nvPr>
        </p:nvGraphicFramePr>
        <p:xfrm>
          <a:off x="5849112" y="1435608"/>
          <a:ext cx="59436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6778B41F-CC87-413B-88DC-87F680196041}"/>
              </a:ext>
            </a:extLst>
          </p:cNvPr>
          <p:cNvSpPr/>
          <p:nvPr/>
        </p:nvSpPr>
        <p:spPr>
          <a:xfrm>
            <a:off x="6419088" y="2935224"/>
            <a:ext cx="5152426" cy="265176"/>
          </a:xfrm>
          <a:prstGeom prst="rect">
            <a:avLst/>
          </a:prstGeom>
          <a:solidFill>
            <a:srgbClr val="A5B7D2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Begin Treatment</a:t>
            </a:r>
          </a:p>
        </p:txBody>
      </p:sp>
    </p:spTree>
    <p:extLst>
      <p:ext uri="{BB962C8B-B14F-4D97-AF65-F5344CB8AC3E}">
        <p14:creationId xmlns:p14="http://schemas.microsoft.com/office/powerpoint/2010/main" val="1547838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B2702C-1BA0-E951-6BB6-E57E87492B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B8EAE3-B729-CFBB-56EC-6FD71EEA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 Water Monitoring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D29776-E662-80C2-92E3-77827B00BAB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5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04518-6D96-1A5F-7598-D9937F3B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Monitoring Plan &amp; Water Quality Modeling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AC34BD-8717-B1E4-E641-0BF6A2A71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38611B-F38F-CA5E-4213-3712EC6613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C7140B-01D0-A6CE-E6B6-83DEA3D1F5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7" y="1590675"/>
            <a:ext cx="5546633" cy="4581525"/>
          </a:xfrm>
        </p:spPr>
        <p:txBody>
          <a:bodyPr/>
          <a:lstStyle/>
          <a:p>
            <a:r>
              <a:rPr lang="en-US"/>
              <a:t>A comprehensive routine monitoring plan is necessary for source water protection </a:t>
            </a:r>
          </a:p>
          <a:p>
            <a:pPr lvl="1"/>
            <a:r>
              <a:rPr lang="en-US"/>
              <a:t>Characterizes baseline conditions and seasonal trends </a:t>
            </a:r>
          </a:p>
          <a:p>
            <a:pPr lvl="1"/>
            <a:r>
              <a:rPr lang="en-US"/>
              <a:t>Enables proactive implementation of management strategies and monitoring of the success and impacts of those strategies</a:t>
            </a:r>
          </a:p>
          <a:p>
            <a:r>
              <a:rPr lang="en-US"/>
              <a:t>Recommended an expanded monitoring program in Quail Lake Reservoir and Sand Hollow Reservoir </a:t>
            </a:r>
          </a:p>
          <a:p>
            <a:pPr lvl="1"/>
            <a:r>
              <a:rPr lang="en-US"/>
              <a:t>Includes water quality profiles, algal enumerations, MIB/geosmin, cyanotoxins, nutrients, and metals</a:t>
            </a:r>
          </a:p>
          <a:p>
            <a:r>
              <a:rPr lang="en-US"/>
              <a:t>With sufficient monitoring data, a CE-QUAL-W2 model can be constructed to further enhance management decision-making </a:t>
            </a:r>
          </a:p>
          <a:p>
            <a:pPr lvl="1"/>
            <a:r>
              <a:rPr lang="en-US"/>
              <a:t>Models hydrodynamics and eutrophication processes </a:t>
            </a:r>
          </a:p>
          <a:p>
            <a:pPr lvl="1"/>
            <a:r>
              <a:rPr lang="en-US"/>
              <a:t>Increases understanding of the underlying causes of HABs and enables  prediction of conditions leading to future HAB events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8EDC8-D2D3-11A1-0734-6B24EBD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7755" y="1210945"/>
            <a:ext cx="2445733" cy="458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1009B-BC7F-ED1E-4E55-65DE23CE8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225" y="2188143"/>
            <a:ext cx="2590800" cy="24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31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FBB65-1026-D4D2-61C6-DD36C0987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Enhanced Monitoring: Remote Sensing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F25826-C559-E6FD-4272-EEC88A577A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A5641-9A74-AAA2-5A9D-3CE49A4AA8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238416"/>
            <a:ext cx="4904081" cy="4581525"/>
          </a:xfrm>
        </p:spPr>
        <p:txBody>
          <a:bodyPr/>
          <a:lstStyle/>
          <a:p>
            <a:r>
              <a:rPr lang="en-US"/>
              <a:t>Remote-sensing has advantages for HAB monitoring:</a:t>
            </a:r>
          </a:p>
          <a:p>
            <a:pPr lvl="1"/>
            <a:r>
              <a:rPr lang="en-US"/>
              <a:t>Early detection</a:t>
            </a:r>
          </a:p>
          <a:p>
            <a:pPr lvl="1"/>
            <a:r>
              <a:rPr lang="en-US"/>
              <a:t>Provides spatial data for targeted algaecide treatments</a:t>
            </a:r>
          </a:p>
          <a:p>
            <a:pPr lvl="1"/>
            <a:r>
              <a:rPr lang="en-US"/>
              <a:t>Cost-effective</a:t>
            </a:r>
          </a:p>
          <a:p>
            <a:r>
              <a:rPr lang="en-US"/>
              <a:t>Remote-sensing captured a bloom in an upstream reservoir within the Quail Lake System in October 2022</a:t>
            </a:r>
          </a:p>
          <a:p>
            <a:r>
              <a:rPr lang="en-US"/>
              <a:t>The reservoir normally releases into Quail Creek and Sand Hollow in October, but operations were halted due to the observed bloom</a:t>
            </a:r>
          </a:p>
          <a:p>
            <a:r>
              <a:rPr lang="en-US" err="1"/>
              <a:t>Chl</a:t>
            </a:r>
            <a:r>
              <a:rPr lang="en-US"/>
              <a:t>-a estimates shown were computed using the Normalized Chlorophyll Difference Index (NDCI)</a:t>
            </a:r>
          </a:p>
          <a:p>
            <a:pPr lvl="1"/>
            <a:r>
              <a:rPr lang="en-US"/>
              <a:t>Computed using the differential reflectance of red and near-infrared wavelengths</a:t>
            </a:r>
          </a:p>
          <a:p>
            <a:pPr lvl="1"/>
            <a:r>
              <a:rPr lang="en-US"/>
              <a:t>Chlorophyll absorbs red light but reflects/fluoresces in the near-infrared range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1032" name="Picture 8" descr="Content Placeholder 5, Picture">
            <a:extLst>
              <a:ext uri="{FF2B5EF4-FFF2-40B4-BE49-F238E27FC236}">
                <a16:creationId xmlns:a16="http://schemas.microsoft.com/office/drawing/2014/main" id="{545DF566-3698-3153-B4F7-06E9C4F2E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66" y="154129"/>
            <a:ext cx="185896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picture containing text, wheel&#10;&#10;Description automatically generated, Picture">
            <a:extLst>
              <a:ext uri="{FF2B5EF4-FFF2-40B4-BE49-F238E27FC236}">
                <a16:creationId xmlns:a16="http://schemas.microsoft.com/office/drawing/2014/main" id="{D21E743A-F8E5-E68F-D631-89C796B1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75" y="154130"/>
            <a:ext cx="1858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 picture containing wheel, plant&#10;&#10;Description automatically generated, Picture">
            <a:extLst>
              <a:ext uri="{FF2B5EF4-FFF2-40B4-BE49-F238E27FC236}">
                <a16:creationId xmlns:a16="http://schemas.microsoft.com/office/drawing/2014/main" id="{279AF25E-136A-5954-3D7D-5DCFEFEC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65" y="2247321"/>
            <a:ext cx="1858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ntent Placeholder 5, Picture">
            <a:extLst>
              <a:ext uri="{FF2B5EF4-FFF2-40B4-BE49-F238E27FC236}">
                <a16:creationId xmlns:a16="http://schemas.microsoft.com/office/drawing/2014/main" id="{DEB41591-61CE-3014-4C3B-A639DB18E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75" y="2247322"/>
            <a:ext cx="1858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 picture containing text, jigsaw puzzle, wheel&#10;&#10;Description automatically generated, Picture">
            <a:extLst>
              <a:ext uri="{FF2B5EF4-FFF2-40B4-BE49-F238E27FC236}">
                <a16:creationId xmlns:a16="http://schemas.microsoft.com/office/drawing/2014/main" id="{A1221012-AAF7-F414-E017-A0250CA3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465" y="4340513"/>
            <a:ext cx="1858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p&#10;&#10;Description automatically generated, Picture">
            <a:extLst>
              <a:ext uri="{FF2B5EF4-FFF2-40B4-BE49-F238E27FC236}">
                <a16:creationId xmlns:a16="http://schemas.microsoft.com/office/drawing/2014/main" id="{794D09CB-6A2F-5E05-E14B-BF0F47F8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475" y="4340514"/>
            <a:ext cx="185896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DA6A5-8222-4B36-488F-7BED49C2CCDE}"/>
              </a:ext>
            </a:extLst>
          </p:cNvPr>
          <p:cNvSpPr txBox="1"/>
          <p:nvPr/>
        </p:nvSpPr>
        <p:spPr>
          <a:xfrm>
            <a:off x="7997465" y="1982929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9/25/2022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05BF48-E9FC-BA2A-9711-FAC33E5978B2}"/>
              </a:ext>
            </a:extLst>
          </p:cNvPr>
          <p:cNvSpPr txBox="1"/>
          <p:nvPr/>
        </p:nvSpPr>
        <p:spPr>
          <a:xfrm>
            <a:off x="10100476" y="1970323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10/01/2022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F8531-642C-40B7-D248-D6F2CFA70939}"/>
              </a:ext>
            </a:extLst>
          </p:cNvPr>
          <p:cNvSpPr txBox="1"/>
          <p:nvPr/>
        </p:nvSpPr>
        <p:spPr>
          <a:xfrm>
            <a:off x="7997465" y="4069818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10/07/2022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8BC99D-4C1B-7F0A-40F2-E8675DF59D47}"/>
              </a:ext>
            </a:extLst>
          </p:cNvPr>
          <p:cNvSpPr txBox="1"/>
          <p:nvPr/>
        </p:nvSpPr>
        <p:spPr>
          <a:xfrm>
            <a:off x="10100474" y="4076122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10/12/2022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3EC2C-B621-161F-AA7E-38E5F8AE8E70}"/>
              </a:ext>
            </a:extLst>
          </p:cNvPr>
          <p:cNvSpPr txBox="1"/>
          <p:nvPr/>
        </p:nvSpPr>
        <p:spPr>
          <a:xfrm>
            <a:off x="7997464" y="6169357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10/14/2022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901E5-8280-AA08-693B-58ED6BA5102D}"/>
              </a:ext>
            </a:extLst>
          </p:cNvPr>
          <p:cNvSpPr txBox="1"/>
          <p:nvPr/>
        </p:nvSpPr>
        <p:spPr>
          <a:xfrm>
            <a:off x="10100474" y="6169357"/>
            <a:ext cx="185896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404040"/>
                </a:solidFill>
                <a:latin typeface="+mj-lt"/>
              </a:rPr>
              <a:t>10/18/2022</a:t>
            </a:r>
          </a:p>
        </p:txBody>
      </p:sp>
      <p:pic>
        <p:nvPicPr>
          <p:cNvPr id="1044" name="Picture 20" descr="A picture containing text&#10;&#10;Description automatically generated, Picture">
            <a:extLst>
              <a:ext uri="{FF2B5EF4-FFF2-40B4-BE49-F238E27FC236}">
                <a16:creationId xmlns:a16="http://schemas.microsoft.com/office/drawing/2014/main" id="{06855DB9-FD87-7508-C252-C13926A25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3" y="2247321"/>
            <a:ext cx="22288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02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A0E2E-15A4-FA33-7A06-3180D8577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 Water Protection Has Tangible Impacts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DCD4FB-FB22-0229-901F-2A546CB312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9A338F-9EC4-F8B1-CC8E-89E8ECC072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256982"/>
            <a:ext cx="6264946" cy="4581525"/>
          </a:xfrm>
        </p:spPr>
        <p:txBody>
          <a:bodyPr/>
          <a:lstStyle/>
          <a:p>
            <a:r>
              <a:rPr lang="en-US"/>
              <a:t>Completion of a SWPP is often considered to be the end product of source water protection</a:t>
            </a:r>
          </a:p>
          <a:p>
            <a:r>
              <a:rPr lang="en-US"/>
              <a:t>However, there are substantial benefits to expanding source water protection programs:</a:t>
            </a:r>
          </a:p>
          <a:p>
            <a:pPr lvl="1"/>
            <a:r>
              <a:rPr lang="en-US"/>
              <a:t>Prediction of water quality changes and treatment impacts</a:t>
            </a:r>
          </a:p>
          <a:p>
            <a:pPr lvl="1"/>
            <a:r>
              <a:rPr lang="en-US"/>
              <a:t>Reduced treatment costs</a:t>
            </a:r>
          </a:p>
          <a:p>
            <a:pPr lvl="1"/>
            <a:r>
              <a:rPr lang="en-US"/>
              <a:t>Improved data and understanding of watershed conditions</a:t>
            </a:r>
          </a:p>
          <a:p>
            <a:pPr lvl="1"/>
            <a:r>
              <a:rPr lang="en-US"/>
              <a:t>Reduced contamination risk</a:t>
            </a:r>
          </a:p>
          <a:p>
            <a:pPr lvl="1"/>
            <a:r>
              <a:rPr lang="en-US"/>
              <a:t>Healthier ecosystems</a:t>
            </a:r>
          </a:p>
          <a:p>
            <a:pPr lvl="1"/>
            <a:r>
              <a:rPr lang="en-US"/>
              <a:t>Improved public confidence</a:t>
            </a:r>
          </a:p>
          <a:p>
            <a:r>
              <a:rPr lang="en-US"/>
              <a:t>Modern water treatment challenges make source water protection non-negotiable for utilities:</a:t>
            </a:r>
          </a:p>
          <a:p>
            <a:pPr lvl="1"/>
            <a:r>
              <a:rPr lang="en-US"/>
              <a:t>Wildfire</a:t>
            </a:r>
          </a:p>
          <a:p>
            <a:pPr lvl="1"/>
            <a:r>
              <a:rPr lang="en-US"/>
              <a:t>Drought</a:t>
            </a:r>
          </a:p>
          <a:p>
            <a:pPr lvl="1"/>
            <a:r>
              <a:rPr lang="en-US"/>
              <a:t>Harmful Algal Blooms</a:t>
            </a:r>
          </a:p>
          <a:p>
            <a:pPr lvl="1"/>
            <a:r>
              <a:rPr lang="en-US"/>
              <a:t>Urbanization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83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96705E-CE67-8252-94D3-820E621DA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5A2CFB-0B91-B4E1-4DEA-DACA3CE38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42510-756F-F67B-4105-B6CFF65AD8D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9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FE50-E649-3B2D-07B7-3F9C2256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08501-3EBA-0B3E-BF74-8A0777F0C5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D4ED9E-9ED6-C334-BE79-ED914EBF60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6836" y="1480566"/>
            <a:ext cx="5218112" cy="459105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System Overview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Source Water Protection 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Enhanced Best Management Practices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Algaecide Treatment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Remote Sensing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1A55AF-5092-9527-E77C-FEFFF4C7A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A landscape with mountains and trees&#10;&#10;AI-generated content may be incorrect.">
            <a:extLst>
              <a:ext uri="{FF2B5EF4-FFF2-40B4-BE49-F238E27FC236}">
                <a16:creationId xmlns:a16="http://schemas.microsoft.com/office/drawing/2014/main" id="{0164356D-DDB5-A2AD-AA31-D2080396B6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9" r="29299"/>
          <a:stretch>
            <a:fillRect/>
          </a:stretch>
        </p:blipFill>
        <p:spPr>
          <a:xfrm>
            <a:off x="6429756" y="509587"/>
            <a:ext cx="5372100" cy="5838825"/>
          </a:xfrm>
        </p:spPr>
      </p:pic>
    </p:spTree>
    <p:extLst>
      <p:ext uri="{BB962C8B-B14F-4D97-AF65-F5344CB8AC3E}">
        <p14:creationId xmlns:p14="http://schemas.microsoft.com/office/powerpoint/2010/main" val="1706896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1A6B5-49F6-E974-90CC-E8CAAF3B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89B04-4427-0F00-10C1-8E3784F1C5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A3347-F14E-7E10-7217-ED0FEC5973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9C6D2-C399-0A08-2C5D-4611824A98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SWPPs are great for contextualizing acute risks and prioritizing action</a:t>
            </a:r>
          </a:p>
          <a:p>
            <a:r>
              <a:rPr lang="en-US" dirty="0"/>
              <a:t>SWPPs are less tangible for dispersed, persistent issues (i.e., wildfire, eutrophication, climate driven changes, flooding,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i="1" dirty="0"/>
              <a:t>Augmenting SWPP for dispersed risks is key</a:t>
            </a:r>
          </a:p>
          <a:p>
            <a:r>
              <a:rPr lang="en-US" dirty="0"/>
              <a:t>Leverage watershed monitoring and modeling </a:t>
            </a:r>
          </a:p>
          <a:p>
            <a:r>
              <a:rPr lang="en-US" dirty="0"/>
              <a:t>Leverage natural treatment systems to increase biodiversity and habitat conditions </a:t>
            </a:r>
          </a:p>
          <a:p>
            <a:r>
              <a:rPr lang="en-US" dirty="0"/>
              <a:t>Determine habitat conditions and ecosystem health in the watershed to delineate restoration efforts (i.e., raise ecosystem function)</a:t>
            </a:r>
            <a:r>
              <a:rPr lang="en-US" i="1" dirty="0"/>
              <a:t> </a:t>
            </a:r>
          </a:p>
          <a:p>
            <a:r>
              <a:rPr lang="en-US" i="1" dirty="0"/>
              <a:t>Eutrophication cannot be reversed through watershed action, source water management must also be included</a:t>
            </a:r>
          </a:p>
          <a:p>
            <a:r>
              <a:rPr lang="en-US" dirty="0"/>
              <a:t>Actively manage the lakes and reservoirs through in-situ action </a:t>
            </a:r>
          </a:p>
          <a:p>
            <a:r>
              <a:rPr lang="en-US" dirty="0"/>
              <a:t>Minimize HAB and cyanobacteria dominance</a:t>
            </a:r>
          </a:p>
          <a:p>
            <a:r>
              <a:rPr lang="en-US" dirty="0"/>
              <a:t>Raise the ecosystem function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70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611C-456F-24E3-6969-03F966D0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Components to Elevating Source Water Protection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4BAC9-0508-87CB-164B-A8BEAD751A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864D7-DEEE-153A-6D84-E4AEB094E5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Source Water Protection and Management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AE5984-C629-8FE6-0F53-3BDFF002C817}"/>
              </a:ext>
            </a:extLst>
          </p:cNvPr>
          <p:cNvSpPr/>
          <p:nvPr/>
        </p:nvSpPr>
        <p:spPr>
          <a:xfrm>
            <a:off x="3842588" y="2174032"/>
            <a:ext cx="2743200" cy="2743200"/>
          </a:xfrm>
          <a:prstGeom prst="ellipse">
            <a:avLst/>
          </a:prstGeom>
          <a:solidFill>
            <a:srgbClr val="395173">
              <a:alpha val="60000"/>
            </a:srgbClr>
          </a:solidFill>
          <a:ln>
            <a:noFill/>
          </a:ln>
          <a:effectLst>
            <a:innerShdw blurRad="165100" dist="177800" dir="10800000">
              <a:schemeClr val="accent1">
                <a:lumMod val="75000"/>
                <a:alpha val="50000"/>
              </a:scheme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5BDF2F-1C2B-A50D-442D-C73A04622A58}"/>
              </a:ext>
            </a:extLst>
          </p:cNvPr>
          <p:cNvSpPr/>
          <p:nvPr/>
        </p:nvSpPr>
        <p:spPr>
          <a:xfrm>
            <a:off x="5225231" y="2166887"/>
            <a:ext cx="2743200" cy="2743200"/>
          </a:xfrm>
          <a:prstGeom prst="ellipse">
            <a:avLst/>
          </a:prstGeom>
          <a:solidFill>
            <a:srgbClr val="75AAAF">
              <a:alpha val="60000"/>
            </a:srgbClr>
          </a:solidFill>
          <a:ln>
            <a:noFill/>
          </a:ln>
          <a:effectLst>
            <a:innerShdw blurRad="165100" dist="177800">
              <a:schemeClr val="accent2">
                <a:lumMod val="75000"/>
                <a:alpha val="50000"/>
              </a:scheme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BCB36-B963-5D2F-6628-E3D28D9626A9}"/>
              </a:ext>
            </a:extLst>
          </p:cNvPr>
          <p:cNvSpPr txBox="1"/>
          <p:nvPr/>
        </p:nvSpPr>
        <p:spPr>
          <a:xfrm>
            <a:off x="5320990" y="3253244"/>
            <a:ext cx="110847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+mj-lt"/>
              </a:rPr>
              <a:t>HAB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  <a:latin typeface="+mj-lt"/>
              </a:rPr>
              <a:t>Prevention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CC71F-8B58-3B2C-E0D4-782E918F7418}"/>
              </a:ext>
            </a:extLst>
          </p:cNvPr>
          <p:cNvSpPr txBox="1"/>
          <p:nvPr/>
        </p:nvSpPr>
        <p:spPr>
          <a:xfrm>
            <a:off x="4064267" y="3876495"/>
            <a:ext cx="11084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+mj-lt"/>
              </a:rPr>
              <a:t>Watershed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C9614-7861-E937-5EDD-89DCE6D70304}"/>
              </a:ext>
            </a:extLst>
          </p:cNvPr>
          <p:cNvSpPr txBox="1"/>
          <p:nvPr/>
        </p:nvSpPr>
        <p:spPr>
          <a:xfrm>
            <a:off x="6606461" y="3876495"/>
            <a:ext cx="11084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  <a:latin typeface="+mj-lt"/>
              </a:rPr>
              <a:t>Lake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C20280-35E7-DD77-7A79-3119C5806C2F}"/>
              </a:ext>
            </a:extLst>
          </p:cNvPr>
          <p:cNvCxnSpPr>
            <a:stCxn id="9" idx="7"/>
          </p:cNvCxnSpPr>
          <p:nvPr/>
        </p:nvCxnSpPr>
        <p:spPr>
          <a:xfrm flipV="1">
            <a:off x="7566699" y="2130351"/>
            <a:ext cx="856833" cy="438268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3D6887-E520-2678-7A95-EFFC4B70ABA5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396343" y="2130351"/>
            <a:ext cx="847977" cy="445413"/>
          </a:xfrm>
          <a:prstGeom prst="line">
            <a:avLst/>
          </a:prstGeom>
          <a:ln w="12700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ABF9811E-49C1-76FC-6DA3-6BF27DA15BF7}"/>
              </a:ext>
            </a:extLst>
          </p:cNvPr>
          <p:cNvSpPr/>
          <p:nvPr/>
        </p:nvSpPr>
        <p:spPr>
          <a:xfrm>
            <a:off x="8345997" y="2101107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38100">
              <a:schemeClr val="tx1">
                <a:lumMod val="50000"/>
                <a:lumOff val="50000"/>
              </a:scheme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F2433A1-10F6-9FCF-B7FA-0FD19CC55BBF}"/>
              </a:ext>
            </a:extLst>
          </p:cNvPr>
          <p:cNvSpPr/>
          <p:nvPr/>
        </p:nvSpPr>
        <p:spPr>
          <a:xfrm>
            <a:off x="3341767" y="2082592"/>
            <a:ext cx="91440" cy="9144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50800">
              <a:schemeClr val="tx1">
                <a:lumMod val="50000"/>
                <a:lumOff val="50000"/>
              </a:scheme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86C5A-D1F3-0E46-D6AA-8F1E6880303C}"/>
              </a:ext>
            </a:extLst>
          </p:cNvPr>
          <p:cNvSpPr txBox="1"/>
          <p:nvPr/>
        </p:nvSpPr>
        <p:spPr>
          <a:xfrm>
            <a:off x="8686646" y="1959035"/>
            <a:ext cx="28957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2"/>
                </a:solidFill>
                <a:latin typeface="+mj-lt"/>
              </a:rPr>
              <a:t>Source Water Management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6C0C4E-AF0F-2847-8783-F75D282B44EC}"/>
              </a:ext>
            </a:extLst>
          </p:cNvPr>
          <p:cNvSpPr/>
          <p:nvPr/>
        </p:nvSpPr>
        <p:spPr>
          <a:xfrm>
            <a:off x="363896" y="2421146"/>
            <a:ext cx="3177106" cy="2849409"/>
          </a:xfrm>
          <a:prstGeom prst="rect">
            <a:avLst/>
          </a:prstGeom>
          <a:solidFill>
            <a:srgbClr val="CCCDCE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AA1B19-E77F-0887-AC3B-E69D09F57671}"/>
              </a:ext>
            </a:extLst>
          </p:cNvPr>
          <p:cNvSpPr/>
          <p:nvPr/>
        </p:nvSpPr>
        <p:spPr>
          <a:xfrm>
            <a:off x="8376875" y="2421146"/>
            <a:ext cx="3182112" cy="2849409"/>
          </a:xfrm>
          <a:prstGeom prst="rect">
            <a:avLst/>
          </a:prstGeom>
          <a:solidFill>
            <a:srgbClr val="CCCDCE">
              <a:alpha val="50196"/>
            </a:srgbClr>
          </a:solidFill>
          <a:ln>
            <a:noFill/>
          </a:ln>
          <a:effectLst>
            <a:softEdge rad="3175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C2138D-BEC1-6264-0E9B-AB00D8E423FE}"/>
              </a:ext>
            </a:extLst>
          </p:cNvPr>
          <p:cNvSpPr txBox="1"/>
          <p:nvPr/>
        </p:nvSpPr>
        <p:spPr>
          <a:xfrm>
            <a:off x="791631" y="1959035"/>
            <a:ext cx="28957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+mj-lt"/>
              </a:rPr>
              <a:t>Source Water Protection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88D2DB-BCCA-7CA4-B30C-049DF29291EB}"/>
              </a:ext>
            </a:extLst>
          </p:cNvPr>
          <p:cNvSpPr txBox="1"/>
          <p:nvPr/>
        </p:nvSpPr>
        <p:spPr>
          <a:xfrm>
            <a:off x="4594410" y="1845183"/>
            <a:ext cx="11084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External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7B3B565-3877-FBF7-CE2E-2C53A99FC72A}"/>
              </a:ext>
            </a:extLst>
          </p:cNvPr>
          <p:cNvSpPr txBox="1"/>
          <p:nvPr/>
        </p:nvSpPr>
        <p:spPr>
          <a:xfrm>
            <a:off x="6156155" y="1844093"/>
            <a:ext cx="11084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Internal</a:t>
            </a:r>
          </a:p>
        </p:txBody>
      </p:sp>
      <p:pic>
        <p:nvPicPr>
          <p:cNvPr id="64" name="Graphic 63" descr="Rolling hills with solid fill">
            <a:extLst>
              <a:ext uri="{FF2B5EF4-FFF2-40B4-BE49-F238E27FC236}">
                <a16:creationId xmlns:a16="http://schemas.microsoft.com/office/drawing/2014/main" id="{89732C48-D286-110D-0953-5BF8FFD2A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5856" y="2932354"/>
            <a:ext cx="914400" cy="914400"/>
          </a:xfrm>
          <a:prstGeom prst="rect">
            <a:avLst/>
          </a:prstGeom>
        </p:spPr>
      </p:pic>
      <p:pic>
        <p:nvPicPr>
          <p:cNvPr id="66" name="Graphic 65" descr="Seaweed with solid fill">
            <a:extLst>
              <a:ext uri="{FF2B5EF4-FFF2-40B4-BE49-F238E27FC236}">
                <a16:creationId xmlns:a16="http://schemas.microsoft.com/office/drawing/2014/main" id="{D0C91832-3DCB-5359-20EB-04D3182D7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8948" y="2932354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C474972-45D3-BAD8-96BA-4B05D88822CE}"/>
              </a:ext>
            </a:extLst>
          </p:cNvPr>
          <p:cNvSpPr txBox="1"/>
          <p:nvPr/>
        </p:nvSpPr>
        <p:spPr>
          <a:xfrm>
            <a:off x="1106373" y="3538487"/>
            <a:ext cx="244496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Offset anthropogenic impact</a:t>
            </a:r>
          </a:p>
        </p:txBody>
      </p:sp>
      <p:sp>
        <p:nvSpPr>
          <p:cNvPr id="68" name="Frame 67">
            <a:extLst>
              <a:ext uri="{FF2B5EF4-FFF2-40B4-BE49-F238E27FC236}">
                <a16:creationId xmlns:a16="http://schemas.microsoft.com/office/drawing/2014/main" id="{00677BC4-8CE8-4F9F-9BDF-23BDAAEAA5AD}"/>
              </a:ext>
            </a:extLst>
          </p:cNvPr>
          <p:cNvSpPr/>
          <p:nvPr/>
        </p:nvSpPr>
        <p:spPr>
          <a:xfrm>
            <a:off x="633013" y="2813386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0" name="Frame 69">
            <a:extLst>
              <a:ext uri="{FF2B5EF4-FFF2-40B4-BE49-F238E27FC236}">
                <a16:creationId xmlns:a16="http://schemas.microsoft.com/office/drawing/2014/main" id="{2F82C599-1A82-A74D-03BE-13CFF37C6C19}"/>
              </a:ext>
            </a:extLst>
          </p:cNvPr>
          <p:cNvSpPr/>
          <p:nvPr/>
        </p:nvSpPr>
        <p:spPr>
          <a:xfrm>
            <a:off x="633013" y="3700324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Frame 71">
            <a:extLst>
              <a:ext uri="{FF2B5EF4-FFF2-40B4-BE49-F238E27FC236}">
                <a16:creationId xmlns:a16="http://schemas.microsoft.com/office/drawing/2014/main" id="{7CB3062F-FAA9-42AE-2D9D-F9A60679A2C8}"/>
              </a:ext>
            </a:extLst>
          </p:cNvPr>
          <p:cNvSpPr/>
          <p:nvPr/>
        </p:nvSpPr>
        <p:spPr>
          <a:xfrm>
            <a:off x="633013" y="4633897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Frame 73">
            <a:extLst>
              <a:ext uri="{FF2B5EF4-FFF2-40B4-BE49-F238E27FC236}">
                <a16:creationId xmlns:a16="http://schemas.microsoft.com/office/drawing/2014/main" id="{F4D6A6C0-50B0-0CA5-777B-70664F314913}"/>
              </a:ext>
            </a:extLst>
          </p:cNvPr>
          <p:cNvSpPr/>
          <p:nvPr/>
        </p:nvSpPr>
        <p:spPr>
          <a:xfrm>
            <a:off x="8620885" y="2813386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Frame 75">
            <a:extLst>
              <a:ext uri="{FF2B5EF4-FFF2-40B4-BE49-F238E27FC236}">
                <a16:creationId xmlns:a16="http://schemas.microsoft.com/office/drawing/2014/main" id="{58ACA3C3-DFB3-D182-F7B3-FBBFC7C0A63B}"/>
              </a:ext>
            </a:extLst>
          </p:cNvPr>
          <p:cNvSpPr/>
          <p:nvPr/>
        </p:nvSpPr>
        <p:spPr>
          <a:xfrm>
            <a:off x="8620885" y="3700324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Frame 77">
            <a:extLst>
              <a:ext uri="{FF2B5EF4-FFF2-40B4-BE49-F238E27FC236}">
                <a16:creationId xmlns:a16="http://schemas.microsoft.com/office/drawing/2014/main" id="{5352E970-3005-B37A-0309-15E585F6C8A1}"/>
              </a:ext>
            </a:extLst>
          </p:cNvPr>
          <p:cNvSpPr/>
          <p:nvPr/>
        </p:nvSpPr>
        <p:spPr>
          <a:xfrm>
            <a:off x="8620885" y="4633897"/>
            <a:ext cx="182880" cy="182880"/>
          </a:xfrm>
          <a:prstGeom prst="frame">
            <a:avLst>
              <a:gd name="adj1" fmla="val 25487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679CEB9-712D-2528-2CBA-95411CDF24EA}"/>
              </a:ext>
            </a:extLst>
          </p:cNvPr>
          <p:cNvSpPr txBox="1"/>
          <p:nvPr/>
        </p:nvSpPr>
        <p:spPr>
          <a:xfrm>
            <a:off x="1106373" y="4556060"/>
            <a:ext cx="244496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Watershed-based 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100976-6588-C2E6-F926-D9ED327FD4C0}"/>
              </a:ext>
            </a:extLst>
          </p:cNvPr>
          <p:cNvSpPr txBox="1"/>
          <p:nvPr/>
        </p:nvSpPr>
        <p:spPr>
          <a:xfrm>
            <a:off x="1106373" y="2703878"/>
            <a:ext cx="244496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Maintain quality of receiving waters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799E619-CBA5-F515-1EBA-C596715E193F}"/>
              </a:ext>
            </a:extLst>
          </p:cNvPr>
          <p:cNvSpPr txBox="1"/>
          <p:nvPr/>
        </p:nvSpPr>
        <p:spPr>
          <a:xfrm>
            <a:off x="8991600" y="3538487"/>
            <a:ext cx="244496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Buffer impact of external influences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8768427-A98D-0E0E-136B-00B6A7757B10}"/>
              </a:ext>
            </a:extLst>
          </p:cNvPr>
          <p:cNvSpPr txBox="1"/>
          <p:nvPr/>
        </p:nvSpPr>
        <p:spPr>
          <a:xfrm>
            <a:off x="8991600" y="4556060"/>
            <a:ext cx="244496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In situ management 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8BB3452-4B38-FFD7-16F7-FC192B34BC9A}"/>
              </a:ext>
            </a:extLst>
          </p:cNvPr>
          <p:cNvSpPr txBox="1"/>
          <p:nvPr/>
        </p:nvSpPr>
        <p:spPr>
          <a:xfrm>
            <a:off x="8991600" y="2703878"/>
            <a:ext cx="227373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dirty="0">
                <a:solidFill>
                  <a:srgbClr val="404040"/>
                </a:solidFill>
                <a:latin typeface="+mj-lt"/>
              </a:rPr>
              <a:t>Restore or maintain quality of source water</a:t>
            </a:r>
          </a:p>
        </p:txBody>
      </p:sp>
    </p:spTree>
    <p:extLst>
      <p:ext uri="{BB962C8B-B14F-4D97-AF65-F5344CB8AC3E}">
        <p14:creationId xmlns:p14="http://schemas.microsoft.com/office/powerpoint/2010/main" val="545012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182">
            <a:extLst>
              <a:ext uri="{FF2B5EF4-FFF2-40B4-BE49-F238E27FC236}">
                <a16:creationId xmlns:a16="http://schemas.microsoft.com/office/drawing/2014/main" id="{190CB1F7-56B7-4779-9FDA-597FFAA4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185" name="Text Placeholder 184">
            <a:extLst>
              <a:ext uri="{FF2B5EF4-FFF2-40B4-BE49-F238E27FC236}">
                <a16:creationId xmlns:a16="http://schemas.microsoft.com/office/drawing/2014/main" id="{EAFD3E34-AB36-4AC4-8DF4-59A55C6FD8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6836" y="1368425"/>
            <a:ext cx="4493804" cy="4581525"/>
          </a:xfrm>
        </p:spPr>
        <p:txBody>
          <a:bodyPr/>
          <a:lstStyle/>
          <a:p>
            <a:r>
              <a:rPr lang="en-US"/>
              <a:t>The Quail Lake System has two primary drinking water reservoirs:</a:t>
            </a:r>
          </a:p>
          <a:p>
            <a:pPr lvl="1"/>
            <a:r>
              <a:rPr lang="en-US"/>
              <a:t>Quail Creek Reservoir</a:t>
            </a:r>
          </a:p>
          <a:p>
            <a:pPr lvl="1"/>
            <a:r>
              <a:rPr lang="en-US"/>
              <a:t>Sand Hollow Reservoir</a:t>
            </a:r>
          </a:p>
          <a:p>
            <a:r>
              <a:rPr lang="en-US"/>
              <a:t>Water for both reservoirs is diverted from the Virgin River at the Quail Creek Diversion Dam</a:t>
            </a:r>
          </a:p>
          <a:p>
            <a:r>
              <a:rPr lang="en-US"/>
              <a:t>Increases in development and agriculture have caused nonpoint source pollution concerns for the system</a:t>
            </a:r>
          </a:p>
          <a:p>
            <a:r>
              <a:rPr lang="en-US"/>
              <a:t>Specifically, benthic harmful algal blooms (HABs) have been developing in the Virgin River for decades</a:t>
            </a:r>
          </a:p>
          <a:p>
            <a:pPr lvl="1"/>
            <a:r>
              <a:rPr lang="en-US"/>
              <a:t>These blooms have more recently made their way into the reservoirs, leading to direct drinking water quality implications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B74196-BCC7-4F70-9B6C-EF2C73630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FCCCF-DA1D-880A-4732-ACE6AD61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847" y="760984"/>
            <a:ext cx="6550123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2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E54CC53-E2E7-61B2-4F17-FD484B99E57F}"/>
              </a:ext>
            </a:extLst>
          </p:cNvPr>
          <p:cNvCxnSpPr>
            <a:cxnSpLocks/>
          </p:cNvCxnSpPr>
          <p:nvPr/>
        </p:nvCxnSpPr>
        <p:spPr>
          <a:xfrm>
            <a:off x="9052560" y="1781746"/>
            <a:ext cx="9144" cy="3549206"/>
          </a:xfrm>
          <a:prstGeom prst="line">
            <a:avLst/>
          </a:prstGeom>
          <a:ln w="285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99347E4-67C0-7559-26C4-F4B58A828BB0}"/>
              </a:ext>
            </a:extLst>
          </p:cNvPr>
          <p:cNvCxnSpPr>
            <a:cxnSpLocks/>
          </p:cNvCxnSpPr>
          <p:nvPr/>
        </p:nvCxnSpPr>
        <p:spPr>
          <a:xfrm flipH="1">
            <a:off x="7868412" y="2316575"/>
            <a:ext cx="2583180" cy="2122265"/>
          </a:xfrm>
          <a:prstGeom prst="line">
            <a:avLst/>
          </a:prstGeom>
          <a:ln w="285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60830CE-A456-164F-D918-6149F986F996}"/>
              </a:ext>
            </a:extLst>
          </p:cNvPr>
          <p:cNvCxnSpPr>
            <a:cxnSpLocks/>
          </p:cNvCxnSpPr>
          <p:nvPr/>
        </p:nvCxnSpPr>
        <p:spPr>
          <a:xfrm>
            <a:off x="7891272" y="2432304"/>
            <a:ext cx="2560320" cy="2231136"/>
          </a:xfrm>
          <a:prstGeom prst="line">
            <a:avLst/>
          </a:prstGeom>
          <a:ln w="285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11EC76-AB9E-DDFB-D7F9-35D32B770D96}"/>
              </a:ext>
            </a:extLst>
          </p:cNvPr>
          <p:cNvCxnSpPr>
            <a:cxnSpLocks/>
          </p:cNvCxnSpPr>
          <p:nvPr/>
        </p:nvCxnSpPr>
        <p:spPr>
          <a:xfrm>
            <a:off x="6858000" y="3458146"/>
            <a:ext cx="4169664" cy="20733"/>
          </a:xfrm>
          <a:prstGeom prst="line">
            <a:avLst/>
          </a:prstGeom>
          <a:ln w="285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339E5CF-DC70-F207-C496-89971F66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043" y="363311"/>
            <a:ext cx="10961914" cy="544739"/>
          </a:xfrm>
        </p:spPr>
        <p:txBody>
          <a:bodyPr/>
          <a:lstStyle/>
          <a:p>
            <a:r>
              <a:rPr lang="en-US"/>
              <a:t>Source Water Protection Plan (SWPP)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A2DB4-A4D7-2683-6C1F-D47110559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C6F87C-7C5E-B731-4220-97679D31E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590675"/>
            <a:ext cx="5679730" cy="4581525"/>
          </a:xfrm>
        </p:spPr>
        <p:txBody>
          <a:bodyPr/>
          <a:lstStyle/>
          <a:p>
            <a:r>
              <a:rPr lang="en-US"/>
              <a:t>Two main components:</a:t>
            </a:r>
          </a:p>
          <a:p>
            <a:pPr lvl="1"/>
            <a:r>
              <a:rPr lang="en-US"/>
              <a:t>Prioritized inventory of potential contaminant sources (PCSs)</a:t>
            </a:r>
          </a:p>
          <a:p>
            <a:pPr lvl="1"/>
            <a:r>
              <a:rPr lang="en-US"/>
              <a:t>Action Plan to address top source water threats</a:t>
            </a:r>
          </a:p>
          <a:p>
            <a:r>
              <a:rPr lang="en-US"/>
              <a:t>Built off the previous Source Water Protection Plan, which was developed in 2008</a:t>
            </a:r>
          </a:p>
          <a:p>
            <a:pPr lvl="1"/>
            <a:r>
              <a:rPr lang="en-US"/>
              <a:t>Updated PCS information by conducting a windshield survey</a:t>
            </a:r>
          </a:p>
          <a:p>
            <a:pPr lvl="1"/>
            <a:r>
              <a:rPr lang="en-US"/>
              <a:t>Updated prioritization input datasets</a:t>
            </a:r>
          </a:p>
          <a:p>
            <a:r>
              <a:rPr lang="en-US"/>
              <a:t>Highest priority PCSs:</a:t>
            </a:r>
          </a:p>
          <a:p>
            <a:pPr lvl="1"/>
            <a:r>
              <a:rPr lang="en-US"/>
              <a:t>Abandoned mines</a:t>
            </a:r>
          </a:p>
          <a:p>
            <a:pPr lvl="1"/>
            <a:r>
              <a:rPr lang="en-US"/>
              <a:t>Campgrounds</a:t>
            </a:r>
          </a:p>
          <a:p>
            <a:pPr lvl="1"/>
            <a:r>
              <a:rPr lang="en-US"/>
              <a:t>RV Parks</a:t>
            </a:r>
          </a:p>
          <a:p>
            <a:pPr lvl="1"/>
            <a:r>
              <a:rPr lang="en-US"/>
              <a:t>Vacation rentals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3BB2B5-0102-C8E5-B37D-0423CF64D0BF}"/>
              </a:ext>
            </a:extLst>
          </p:cNvPr>
          <p:cNvSpPr/>
          <p:nvPr/>
        </p:nvSpPr>
        <p:spPr>
          <a:xfrm>
            <a:off x="8147304" y="2543746"/>
            <a:ext cx="1828800" cy="18288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PSOC Priority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B2AAC3-273A-ECE7-98B6-B8F12CA6C7F3}"/>
              </a:ext>
            </a:extLst>
          </p:cNvPr>
          <p:cNvSpPr/>
          <p:nvPr/>
        </p:nvSpPr>
        <p:spPr>
          <a:xfrm>
            <a:off x="8421624" y="1106424"/>
            <a:ext cx="1280160" cy="704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Precipitation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EB117D-22B5-B505-0C57-2F8F028F4B42}"/>
              </a:ext>
            </a:extLst>
          </p:cNvPr>
          <p:cNvSpPr/>
          <p:nvPr/>
        </p:nvSpPr>
        <p:spPr>
          <a:xfrm>
            <a:off x="8421624" y="5105781"/>
            <a:ext cx="1280160" cy="704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Land Cover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917E45-C781-6FC9-B38D-DA802F4A41A7}"/>
              </a:ext>
            </a:extLst>
          </p:cNvPr>
          <p:cNvGrpSpPr/>
          <p:nvPr/>
        </p:nvGrpSpPr>
        <p:grpSpPr>
          <a:xfrm>
            <a:off x="6391656" y="3085370"/>
            <a:ext cx="5340096" cy="745553"/>
            <a:chOff x="6391656" y="3090672"/>
            <a:chExt cx="5340096" cy="745553"/>
          </a:xfrm>
          <a:solidFill>
            <a:schemeClr val="accent1"/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FB30ED2-5E47-DED1-FC32-C5D0E0AF2272}"/>
                </a:ext>
              </a:extLst>
            </p:cNvPr>
            <p:cNvSpPr/>
            <p:nvPr/>
          </p:nvSpPr>
          <p:spPr>
            <a:xfrm>
              <a:off x="6391656" y="3090672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Slope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2EB9750-3A07-E477-6903-E1F0B05487A5}"/>
                </a:ext>
              </a:extLst>
            </p:cNvPr>
            <p:cNvSpPr/>
            <p:nvPr/>
          </p:nvSpPr>
          <p:spPr>
            <a:xfrm>
              <a:off x="10451592" y="3132137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Proximity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D3A114-A62A-DDB2-4E36-DE1FE2C3FB45}"/>
              </a:ext>
            </a:extLst>
          </p:cNvPr>
          <p:cNvGrpSpPr/>
          <p:nvPr/>
        </p:nvGrpSpPr>
        <p:grpSpPr>
          <a:xfrm>
            <a:off x="6683693" y="4386262"/>
            <a:ext cx="4756023" cy="704088"/>
            <a:chOff x="7025259" y="4370832"/>
            <a:chExt cx="4756023" cy="70408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5CCAB2D-95A0-9B67-FAC9-BAAEE563F4A8}"/>
                </a:ext>
              </a:extLst>
            </p:cNvPr>
            <p:cNvSpPr/>
            <p:nvPr/>
          </p:nvSpPr>
          <p:spPr>
            <a:xfrm>
              <a:off x="7025259" y="4370832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Soil Type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14DF347-EF48-2943-73DF-D0E72AF00BA9}"/>
                </a:ext>
              </a:extLst>
            </p:cNvPr>
            <p:cNvSpPr/>
            <p:nvPr/>
          </p:nvSpPr>
          <p:spPr>
            <a:xfrm>
              <a:off x="10501122" y="4370832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Contaminant Type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A16AE4-A4A5-D3F7-2BAB-E5C8423E4760}"/>
              </a:ext>
            </a:extLst>
          </p:cNvPr>
          <p:cNvGrpSpPr/>
          <p:nvPr/>
        </p:nvGrpSpPr>
        <p:grpSpPr>
          <a:xfrm>
            <a:off x="6683693" y="1825942"/>
            <a:ext cx="4756023" cy="704088"/>
            <a:chOff x="6647117" y="1810512"/>
            <a:chExt cx="4756023" cy="70408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F431523-0DBE-6319-EF5A-E401D64D1FC0}"/>
                </a:ext>
              </a:extLst>
            </p:cNvPr>
            <p:cNvSpPr/>
            <p:nvPr/>
          </p:nvSpPr>
          <p:spPr>
            <a:xfrm>
              <a:off x="6647117" y="1810512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Structural Integrity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8DB9616-BBE6-11B1-BD46-B94FE223C15E}"/>
                </a:ext>
              </a:extLst>
            </p:cNvPr>
            <p:cNvSpPr/>
            <p:nvPr/>
          </p:nvSpPr>
          <p:spPr>
            <a:xfrm>
              <a:off x="10122980" y="1810512"/>
              <a:ext cx="1280160" cy="704088"/>
            </a:xfrm>
            <a:prstGeom prst="round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Existing Controls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550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1455-C602-1282-84F5-815E33FA1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Potential for Improvement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0C3B8B-DAED-5D46-1EA6-D9A641E45E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3CDCF9-5033-5CF1-2D65-8A0DB2F9D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202055"/>
            <a:ext cx="5990626" cy="4581525"/>
          </a:xfrm>
        </p:spPr>
        <p:txBody>
          <a:bodyPr/>
          <a:lstStyle/>
          <a:p>
            <a:r>
              <a:rPr lang="en-US"/>
              <a:t>The SWPP is a good basis for prioritizing acute contamination concerns</a:t>
            </a:r>
          </a:p>
          <a:p>
            <a:r>
              <a:rPr lang="en-US"/>
              <a:t>However, less tangible concerns can be missed in contaminant inventories</a:t>
            </a:r>
          </a:p>
          <a:p>
            <a:pPr lvl="1"/>
            <a:r>
              <a:rPr lang="en-US"/>
              <a:t>Climate change-driven threats (HABs, wildfire)</a:t>
            </a:r>
          </a:p>
          <a:p>
            <a:pPr lvl="1"/>
            <a:r>
              <a:rPr lang="en-US"/>
              <a:t>Long-term watershed changes (urban development, agriculture)</a:t>
            </a:r>
          </a:p>
          <a:p>
            <a:r>
              <a:rPr lang="en-US"/>
              <a:t>The following additions to the initial source water protection plan were proposed:</a:t>
            </a:r>
          </a:p>
          <a:p>
            <a:pPr lvl="1"/>
            <a:r>
              <a:rPr lang="en-US"/>
              <a:t>Water quality modeling to better understand priority areas for nutrient loading</a:t>
            </a:r>
          </a:p>
          <a:p>
            <a:pPr lvl="1"/>
            <a:r>
              <a:rPr lang="en-US"/>
              <a:t>Additional best management practices (BMPs) to address nutrient loading, urban development, septic systems, and data gaps</a:t>
            </a:r>
          </a:p>
          <a:p>
            <a:pPr lvl="1"/>
            <a:r>
              <a:rPr lang="en-US"/>
              <a:t>Algaecide treatment for HABs in Sand Hollow Reservoir</a:t>
            </a:r>
          </a:p>
          <a:p>
            <a:pPr lvl="1"/>
            <a:r>
              <a:rPr lang="en-US"/>
              <a:t>Remote-sensing of upstream reservoir conditions to predict water quality threats</a:t>
            </a:r>
          </a:p>
        </p:txBody>
      </p:sp>
      <p:pic>
        <p:nvPicPr>
          <p:cNvPr id="1026" name="Picture 2" descr="A map of a mountain&#10;&#10;Description automatically generated">
            <a:extLst>
              <a:ext uri="{FF2B5EF4-FFF2-40B4-BE49-F238E27FC236}">
                <a16:creationId xmlns:a16="http://schemas.microsoft.com/office/drawing/2014/main" id="{04988CEC-1BAF-E409-310F-D064AAC2C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530352"/>
            <a:ext cx="4504193" cy="547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45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F10313-9BEA-76B6-5312-1F4246D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Nutrient Load Modeling and Enhanced BMPs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3BA3A8-60B1-9BA2-DC35-00A983C1F84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7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53675-4705-9315-0513-B1A36363A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Nutrient Load Modeling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23332-95B9-7759-098D-278BCE1C56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04E10F-C906-FDC6-9EC8-873F4252E7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Pollutant Load Estimation Tool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7ABAB-31EC-8AC3-C1B8-B760088CE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043" y="1357707"/>
            <a:ext cx="4868535" cy="4507383"/>
          </a:xfrm>
        </p:spPr>
        <p:txBody>
          <a:bodyPr/>
          <a:lstStyle/>
          <a:p>
            <a:r>
              <a:rPr lang="en-US"/>
              <a:t>Models such as EPA’s the PLET (Pollutant Load Estimation Tool) can be leveraged to better understand sources of nutrient loading and assess impacts of changing land use over time</a:t>
            </a:r>
          </a:p>
          <a:p>
            <a:pPr lvl="1"/>
            <a:r>
              <a:rPr lang="en-US"/>
              <a:t>Inputs: Land use/land cover, precipitation, soil characteristics, agricultural animal counts, irrigation, septic systems</a:t>
            </a:r>
          </a:p>
          <a:p>
            <a:pPr lvl="1"/>
            <a:r>
              <a:rPr lang="en-US"/>
              <a:t>Outputs: Annual loading estimates for total nitrogen, total phosphorus, BOD, and sediment (not considered in this model)</a:t>
            </a:r>
          </a:p>
          <a:p>
            <a:r>
              <a:rPr lang="en-US"/>
              <a:t>Three subbasins were modeled to assess areas with highest nutrient loading and recommend best management practices (BMPs) based on contributing land use </a:t>
            </a:r>
          </a:p>
          <a:p>
            <a:pPr lvl="1"/>
            <a:r>
              <a:rPr lang="en-US"/>
              <a:t>Total loading identifies largest loading contributors </a:t>
            </a:r>
          </a:p>
          <a:p>
            <a:pPr lvl="1"/>
            <a:r>
              <a:rPr lang="en-US"/>
              <a:t>Area-normalized loads help identify target areas for nutrient reduction BMPs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64F672D4-39E0-44CC-812C-A6F0BA3CE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608139"/>
              </p:ext>
            </p:extLst>
          </p:nvPr>
        </p:nvGraphicFramePr>
        <p:xfrm>
          <a:off x="6410950" y="136164"/>
          <a:ext cx="5450599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FAE29C2B-5BB3-49FD-A42A-06F9462F44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263828"/>
              </p:ext>
            </p:extLst>
          </p:nvPr>
        </p:nvGraphicFramePr>
        <p:xfrm>
          <a:off x="6832348" y="3396663"/>
          <a:ext cx="5029200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845455D9-96D0-29C7-6747-563A36ECA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950" y="2585591"/>
            <a:ext cx="670780" cy="7704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0C3E130-3D8E-5CEE-FD40-53D5BF25D823}"/>
              </a:ext>
            </a:extLst>
          </p:cNvPr>
          <p:cNvSpPr txBox="1"/>
          <p:nvPr/>
        </p:nvSpPr>
        <p:spPr>
          <a:xfrm>
            <a:off x="8635664" y="2960338"/>
            <a:ext cx="1422569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>
                <a:solidFill>
                  <a:srgbClr val="404040"/>
                </a:solidFill>
                <a:latin typeface="+mj-lt"/>
              </a:rPr>
              <a:t>Total Annual Load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EA36C8-42CD-291B-5D2A-CEE8BFEEEB45}"/>
              </a:ext>
            </a:extLst>
          </p:cNvPr>
          <p:cNvSpPr txBox="1"/>
          <p:nvPr/>
        </p:nvSpPr>
        <p:spPr>
          <a:xfrm>
            <a:off x="8152839" y="6205962"/>
            <a:ext cx="2388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>
                <a:solidFill>
                  <a:srgbClr val="404040"/>
                </a:solidFill>
                <a:latin typeface="+mj-lt"/>
              </a:rPr>
              <a:t>Area-Normalized Annual Load</a:t>
            </a:r>
          </a:p>
        </p:txBody>
      </p:sp>
    </p:spTree>
    <p:extLst>
      <p:ext uri="{BB962C8B-B14F-4D97-AF65-F5344CB8AC3E}">
        <p14:creationId xmlns:p14="http://schemas.microsoft.com/office/powerpoint/2010/main" val="341494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731C2-50FF-1177-D145-BB657B5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486" y="344261"/>
            <a:ext cx="5363934" cy="713014"/>
          </a:xfrm>
        </p:spPr>
        <p:txBody>
          <a:bodyPr/>
          <a:lstStyle/>
          <a:p>
            <a:r>
              <a:rPr lang="en-US"/>
              <a:t>Application to Enhanced BMPs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6804F-1C31-6595-77FA-72C86A06A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F72756-0213-4A1F-BBDA-2E3072667FD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FFBFD-BFAF-EBB6-DBCA-994C95107E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486" y="1314084"/>
            <a:ext cx="5210631" cy="4581525"/>
          </a:xfrm>
        </p:spPr>
        <p:txBody>
          <a:bodyPr/>
          <a:lstStyle/>
          <a:p>
            <a:r>
              <a:rPr lang="en-US" dirty="0"/>
              <a:t>PLET results indicate that forest land contributes most to total nutrient loading</a:t>
            </a:r>
          </a:p>
          <a:p>
            <a:r>
              <a:rPr lang="en-US" dirty="0"/>
              <a:t>However, pastureland, cropland, and urban land are much larger contributors on a per-acre basis </a:t>
            </a:r>
          </a:p>
          <a:p>
            <a:pPr lvl="1"/>
            <a:r>
              <a:rPr lang="en-US" dirty="0"/>
              <a:t>A BMP applied to agricultural or urban land result in more nutrient load reduction per acre treated than forest land, lowering costs</a:t>
            </a:r>
          </a:p>
          <a:p>
            <a:r>
              <a:rPr lang="en-US" dirty="0"/>
              <a:t>Septic systems were also a notable source in model outputs</a:t>
            </a:r>
          </a:p>
          <a:p>
            <a:r>
              <a:rPr lang="en-US" dirty="0"/>
              <a:t>Couple PLET output with LULC analysis</a:t>
            </a:r>
          </a:p>
          <a:p>
            <a:r>
              <a:rPr lang="en-US" dirty="0"/>
              <a:t>Recommended BMPs: </a:t>
            </a:r>
          </a:p>
          <a:p>
            <a:pPr lvl="1"/>
            <a:r>
              <a:rPr lang="en-US" dirty="0"/>
              <a:t>Septic to sewer conversion for the upstream town of Virgin, UT</a:t>
            </a:r>
          </a:p>
          <a:p>
            <a:pPr lvl="1"/>
            <a:r>
              <a:rPr lang="en-US" dirty="0"/>
              <a:t>Edge-of-field buffers for agricultural land use</a:t>
            </a:r>
          </a:p>
          <a:p>
            <a:pPr lvl="1"/>
            <a:r>
              <a:rPr lang="en-US" dirty="0"/>
              <a:t>Stormwater management in urban areas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6CAC5D2-2516-73E2-1284-A3036EC7BA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470706"/>
              </p:ext>
            </p:extLst>
          </p:nvPr>
        </p:nvGraphicFramePr>
        <p:xfrm>
          <a:off x="6360884" y="291618"/>
          <a:ext cx="5475514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611EEC1-CB4C-D035-4D9B-ECC3911073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798180"/>
              </p:ext>
            </p:extLst>
          </p:nvPr>
        </p:nvGraphicFramePr>
        <p:xfrm>
          <a:off x="6594764" y="3368573"/>
          <a:ext cx="5241634" cy="283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5E2F44B-6E39-F380-F299-F0F2BBAFA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266" y="22860"/>
            <a:ext cx="3560043" cy="293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3D2A0A-F7FE-E21F-AC67-8B48E5FAAF16}"/>
              </a:ext>
            </a:extLst>
          </p:cNvPr>
          <p:cNvSpPr txBox="1"/>
          <p:nvPr/>
        </p:nvSpPr>
        <p:spPr>
          <a:xfrm>
            <a:off x="8610514" y="3055569"/>
            <a:ext cx="1422569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>
                <a:solidFill>
                  <a:srgbClr val="404040"/>
                </a:solidFill>
                <a:latin typeface="+mj-lt"/>
              </a:rPr>
              <a:t>Total Annual Load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5EEB9D-F624-B5A3-FD1F-5B1E9DEF312D}"/>
              </a:ext>
            </a:extLst>
          </p:cNvPr>
          <p:cNvSpPr txBox="1"/>
          <p:nvPr/>
        </p:nvSpPr>
        <p:spPr>
          <a:xfrm>
            <a:off x="8127689" y="6203213"/>
            <a:ext cx="2388218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400">
                <a:solidFill>
                  <a:srgbClr val="404040"/>
                </a:solidFill>
                <a:latin typeface="+mj-lt"/>
              </a:rPr>
              <a:t>Area-Normalized Annual Load</a:t>
            </a:r>
          </a:p>
        </p:txBody>
      </p:sp>
    </p:spTree>
    <p:extLst>
      <p:ext uri="{BB962C8B-B14F-4D97-AF65-F5344CB8AC3E}">
        <p14:creationId xmlns:p14="http://schemas.microsoft.com/office/powerpoint/2010/main" val="1319002027"/>
      </p:ext>
    </p:extLst>
  </p:cSld>
  <p:clrMapOvr>
    <a:masterClrMapping/>
  </p:clrMapOvr>
</p:sld>
</file>

<file path=ppt/theme/theme1.xml><?xml version="1.0" encoding="utf-8"?>
<a:theme xmlns:a="http://schemas.openxmlformats.org/drawingml/2006/main" name="Hazen">
  <a:themeElements>
    <a:clrScheme name="Hazen 2017">
      <a:dk1>
        <a:srgbClr val="000000"/>
      </a:dk1>
      <a:lt1>
        <a:srgbClr val="FFFFFF"/>
      </a:lt1>
      <a:dk2>
        <a:srgbClr val="F26531"/>
      </a:dk2>
      <a:lt2>
        <a:srgbClr val="CBC49D"/>
      </a:lt2>
      <a:accent1>
        <a:srgbClr val="395173"/>
      </a:accent1>
      <a:accent2>
        <a:srgbClr val="75AAAF"/>
      </a:accent2>
      <a:accent3>
        <a:srgbClr val="698651"/>
      </a:accent3>
      <a:accent4>
        <a:srgbClr val="D99A4B"/>
      </a:accent4>
      <a:accent5>
        <a:srgbClr val="8D3824"/>
      </a:accent5>
      <a:accent6>
        <a:srgbClr val="808285"/>
      </a:accent6>
      <a:hlink>
        <a:srgbClr val="0563C1"/>
      </a:hlink>
      <a:folHlink>
        <a:srgbClr val="9933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>
          <a:defRPr sz="1600" dirty="0" smtClean="0">
            <a:solidFill>
              <a:srgbClr val="404040"/>
            </a:solidFill>
            <a:latin typeface="+mj-lt"/>
          </a:defRPr>
        </a:defPPr>
      </a:lstStyle>
    </a:txDef>
  </a:objectDefaults>
  <a:extraClrSchemeLst/>
  <a:custClrLst>
    <a:custClr name="Secondary Red 1">
      <a:srgbClr val="AA4630"/>
    </a:custClr>
    <a:custClr name="Secondary Mauve 2">
      <a:srgbClr val="8C5563"/>
    </a:custClr>
    <a:custClr name="Secondary Mauve 1">
      <a:srgbClr val="9D7D97"/>
    </a:custClr>
    <a:custClr name="Secondary Indigo 1">
      <a:srgbClr val="6F6C8D"/>
    </a:custClr>
    <a:custClr name="Secondary Blue 1">
      <a:srgbClr val="547691"/>
    </a:custClr>
    <a:custClr name="Secondary Green 2">
      <a:srgbClr val="437E69"/>
    </a:custClr>
    <a:custClr name="Secondary Green 1">
      <a:srgbClr val="4A5C2D"/>
    </a:custClr>
    <a:custClr name="Secondary Green 3">
      <a:srgbClr val="A3B068"/>
    </a:custClr>
    <a:custClr name="Secondary Yellow 1">
      <a:srgbClr val="F3C540"/>
    </a:custClr>
    <a:custClr name="Secondary Brown 1">
      <a:srgbClr val="948D7C"/>
    </a:custClr>
    <a:custClr name="Secondary Red 1 - 60%">
      <a:srgbClr val="CA846D"/>
    </a:custClr>
    <a:custClr name="Secondary Mauve 2 - 60%">
      <a:srgbClr val="B18A91"/>
    </a:custClr>
    <a:custClr name="Secondary Mauve 1 - 60%">
      <a:srgbClr val="BCA8BC"/>
    </a:custClr>
    <a:custClr name="Secondary Indigo 1 - 60%">
      <a:srgbClr val="9E9CB6"/>
    </a:custClr>
    <a:custClr name="Secondary Blue 1 - 60%">
      <a:srgbClr val="8CA2B7"/>
    </a:custClr>
    <a:custClr name="Secondary Green 2 - 60%">
      <a:srgbClr val="84AA9B"/>
    </a:custClr>
    <a:custClr name="Secondary Green 1 - 60%">
      <a:srgbClr val="848B6A"/>
    </a:custClr>
    <a:custClr name="Secondary Green 3 - 60%">
      <a:srgbClr val="C3CA9B"/>
    </a:custClr>
    <a:custClr name="Secondary Yellow 1 - 60%">
      <a:srgbClr val="F8D98D"/>
    </a:custClr>
    <a:custClr name="Secondary Brown 1 - 60%">
      <a:srgbClr val="BDB7AA"/>
    </a:custClr>
    <a:custClr name="Secondary Red 1 - 20%">
      <a:srgbClr val="ECCEC1"/>
    </a:custClr>
    <a:custClr name="Secondary Mauve 2 - 20%">
      <a:srgbClr val="DECFD0"/>
    </a:custClr>
    <a:custClr name="Secondary Mauve 1 - 20%">
      <a:srgbClr val="DDD7E3"/>
    </a:custClr>
    <a:custClr name="Secondary Indigo 1 - 20%">
      <a:srgbClr val="D6D6E2"/>
    </a:custClr>
    <a:custClr name="Secondary Blue 1 - 20%">
      <a:srgbClr val="D0D8E2"/>
    </a:custClr>
    <a:custClr name="Secondary Green 2 - 20%">
      <a:srgbClr val="CEDDD7"/>
    </a:custClr>
    <a:custClr name="Secondary Green 1 - 20%">
      <a:srgbClr val="CCCDC0"/>
    </a:custClr>
    <a:custClr name="Secondary Green 3 - 20%">
      <a:srgbClr val="E6E9D7"/>
    </a:custClr>
    <a:custClr name="Secondary Yellow 1 - 20%">
      <a:srgbClr val="FCEFD4"/>
    </a:custClr>
    <a:custClr name="Secondary Brown 1 - 20%">
      <a:srgbClr val="E7E3DD"/>
    </a:custClr>
    <a:custClr name="Secondary Red 1 - Shade">
      <a:srgbClr val="84331F"/>
    </a:custClr>
    <a:custClr name="Secondary Mauve 2 - Shade">
      <a:srgbClr val="724450"/>
    </a:custClr>
    <a:custClr name="Secondary Mauve 1 - Shade">
      <a:srgbClr val="7A6076"/>
    </a:custClr>
    <a:custClr name="Secondary Indigo 1 - Shade">
      <a:srgbClr val="55526D"/>
    </a:custClr>
    <a:custClr name="Secondary Blue 1 - Shade">
      <a:srgbClr val="3E5A70"/>
    </a:custClr>
    <a:custClr name="Secondary Green 2 - Shade">
      <a:srgbClr val="2D5F4F"/>
    </a:custClr>
    <a:custClr name="Secondary Green 1 - Shade">
      <a:srgbClr val="35461E"/>
    </a:custClr>
    <a:custClr name="Secondary Green 3 - Shade">
      <a:srgbClr val="828D53"/>
    </a:custClr>
    <a:custClr name="Secondary Yellow 1 - Shade">
      <a:srgbClr val="D3AC38"/>
    </a:custClr>
    <a:custClr name="Secondary Brown 1 - Shade">
      <a:srgbClr val="6D675B"/>
    </a:custClr>
  </a:custClrLst>
  <a:extLst>
    <a:ext uri="{05A4C25C-085E-4340-85A3-A5531E510DB2}">
      <thm15:themeFamily xmlns:thm15="http://schemas.microsoft.com/office/thememl/2012/main" name="2021 Hazen PPT" id="{5480F2DD-DDF3-4209-AFA4-1A9085E17808}" vid="{9E55742F-BCFA-4469-A362-A0C0397AA4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fa60db12-2b6a-4eb8-baad-584f0c7a05b3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3C43F3CF5E794E8E0B530BB17504E2" ma:contentTypeVersion="19" ma:contentTypeDescription="Create a new document." ma:contentTypeScope="" ma:versionID="87bfb58ac37611acb831bd97175af5a3">
  <xsd:schema xmlns:xsd="http://www.w3.org/2001/XMLSchema" xmlns:xs="http://www.w3.org/2001/XMLSchema" xmlns:p="http://schemas.microsoft.com/office/2006/metadata/properties" xmlns:ns2="ec23ffe4-ba6d-49fb-b71d-4967e28fc708" xmlns:ns3="f07534a5-fda9-4484-a215-019907a3e3e5" xmlns:ns4="5e8f08ee-c940-4e9f-8f1c-433053dacb57" targetNamespace="http://schemas.microsoft.com/office/2006/metadata/properties" ma:root="true" ma:fieldsID="a5edc4f28a2d4e98dc197e3d5c2d94e9" ns2:_="" ns3:_="" ns4:_="">
    <xsd:import namespace="ec23ffe4-ba6d-49fb-b71d-4967e28fc708"/>
    <xsd:import namespace="f07534a5-fda9-4484-a215-019907a3e3e5"/>
    <xsd:import namespace="5e8f08ee-c940-4e9f-8f1c-433053dacb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3ffe4-ba6d-49fb-b71d-4967e28fc7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a60db12-2b6a-4eb8-baad-584f0c7a05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7534a5-fda9-4484-a215-019907a3e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f08ee-c940-4e9f-8f1c-433053dacb5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de5faba-aaaf-46d6-ac63-9872d3c46b5a}" ma:internalName="TaxCatchAll" ma:showField="CatchAllData" ma:web="f07534a5-fda9-4484-a215-019907a3e3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e8f08ee-c940-4e9f-8f1c-433053dacb57" xsi:nil="true"/>
    <lcf76f155ced4ddcb4097134ff3c332f xmlns="ec23ffe4-ba6d-49fb-b71d-4967e28fc7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F1BE21-0B58-4DA8-A30C-2BBE4431857E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4E5D2F64-F6EE-4384-A0C7-2457D49BD518}">
  <ds:schemaRefs>
    <ds:schemaRef ds:uri="5e8f08ee-c940-4e9f-8f1c-433053dacb57"/>
    <ds:schemaRef ds:uri="ec23ffe4-ba6d-49fb-b71d-4967e28fc708"/>
    <ds:schemaRef ds:uri="f07534a5-fda9-4484-a215-019907a3e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EBFC750-D8F7-40C0-8340-E6E923CAF06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17ACDBD-5CA9-4141-B566-727CCDE78503}">
  <ds:schemaRefs>
    <ds:schemaRef ds:uri="f07534a5-fda9-4484-a215-019907a3e3e5"/>
    <ds:schemaRef ds:uri="http://schemas.microsoft.com/office/2006/documentManagement/types"/>
    <ds:schemaRef ds:uri="http://purl.org/dc/elements/1.1/"/>
    <ds:schemaRef ds:uri="http://schemas.microsoft.com/office/2006/metadata/properties"/>
    <ds:schemaRef ds:uri="ec23ffe4-ba6d-49fb-b71d-4967e28fc708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e8f08ee-c940-4e9f-8f1c-433053dacb57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083fc4d2-72ad-412b-ae7d-6b81b83916dd}" enabled="0" method="" siteId="{083fc4d2-72ad-412b-ae7d-6b81b83916d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Hazen PPT Template</Template>
  <TotalTime>0</TotalTime>
  <Words>1375</Words>
  <Application>Microsoft Office PowerPoint</Application>
  <PresentationFormat>Widescreen</PresentationFormat>
  <Paragraphs>197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Hazen</vt:lpstr>
      <vt:lpstr>Surpassing Standards: Elevating Source Water Protection</vt:lpstr>
      <vt:lpstr>Agenda</vt:lpstr>
      <vt:lpstr>Core Components to Elevating Source Water Protection </vt:lpstr>
      <vt:lpstr>Background</vt:lpstr>
      <vt:lpstr>Source Water Protection Plan (SWPP)</vt:lpstr>
      <vt:lpstr>Potential for Improvement</vt:lpstr>
      <vt:lpstr>Nutrient Load Modeling and Enhanced BMPs</vt:lpstr>
      <vt:lpstr>Nutrient Load Modeling</vt:lpstr>
      <vt:lpstr>Application to Enhanced BMPs</vt:lpstr>
      <vt:lpstr>Watershed Monitoring</vt:lpstr>
      <vt:lpstr>Algaecide Treatment</vt:lpstr>
      <vt:lpstr>Sand Hollow Reservoir: Novel Peroxide Treatment</vt:lpstr>
      <vt:lpstr>Treatment Planning</vt:lpstr>
      <vt:lpstr>Future Preventative Treatments</vt:lpstr>
      <vt:lpstr>Source Water Monitoring</vt:lpstr>
      <vt:lpstr>Monitoring Plan &amp; Water Quality Modeling</vt:lpstr>
      <vt:lpstr>Enhanced Monitoring: Remote Sensing</vt:lpstr>
      <vt:lpstr>Source Water Protection Has Tangible Impacts</vt:lpstr>
      <vt:lpstr>Summary</vt:lpstr>
      <vt:lpstr>Key Takeaways</vt:lpstr>
    </vt:vector>
  </TitlesOfParts>
  <Company>Hazen and Sawyer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Rossman, Beth</dc:creator>
  <cp:lastModifiedBy>Crafton, Elizabeth</cp:lastModifiedBy>
  <cp:revision>2</cp:revision>
  <dcterms:created xsi:type="dcterms:W3CDTF">2025-05-06T17:34:25Z</dcterms:created>
  <dcterms:modified xsi:type="dcterms:W3CDTF">2025-05-08T14:55:36Z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0x010100063C43F3CF5E794E8E0B530BB17504E2</vt:lpwstr>
  </property>
  <property fmtid="{D5CDD505-2E9C-101B-9397-08002B2CF9AE}" pid="3" name="MediaServiceImageTags">
    <vt:lpwstr/>
  </property>
</Properties>
</file>